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60" r:id="rId4"/>
    <p:sldId id="261" r:id="rId5"/>
    <p:sldId id="262" r:id="rId6"/>
    <p:sldId id="269" r:id="rId7"/>
    <p:sldId id="263" r:id="rId8"/>
    <p:sldId id="274" r:id="rId9"/>
    <p:sldId id="264" r:id="rId10"/>
    <p:sldId id="272" r:id="rId11"/>
    <p:sldId id="265" r:id="rId12"/>
    <p:sldId id="275" r:id="rId13"/>
    <p:sldId id="267" r:id="rId14"/>
    <p:sldId id="268"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4FB4889-5A12-4B5E-ACF7-A3618A2628A6}" type="datetimeFigureOut">
              <a:rPr lang="en-US" smtClean="0"/>
              <a:t>4/15/2021</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C13A674-6A8E-4F60-8131-348336ABC1EF}"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7237369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FB4889-5A12-4B5E-ACF7-A3618A2628A6}"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3A674-6A8E-4F60-8131-348336ABC1EF}" type="slidenum">
              <a:rPr lang="en-US" smtClean="0"/>
              <a:t>‹#›</a:t>
            </a:fld>
            <a:endParaRPr lang="en-US"/>
          </a:p>
        </p:txBody>
      </p:sp>
    </p:spTree>
    <p:extLst>
      <p:ext uri="{BB962C8B-B14F-4D97-AF65-F5344CB8AC3E}">
        <p14:creationId xmlns:p14="http://schemas.microsoft.com/office/powerpoint/2010/main" val="394251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FB4889-5A12-4B5E-ACF7-A3618A2628A6}"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3A674-6A8E-4F60-8131-348336ABC1EF}" type="slidenum">
              <a:rPr lang="en-US" smtClean="0"/>
              <a:t>‹#›</a:t>
            </a:fld>
            <a:endParaRPr lang="en-US"/>
          </a:p>
        </p:txBody>
      </p:sp>
    </p:spTree>
    <p:extLst>
      <p:ext uri="{BB962C8B-B14F-4D97-AF65-F5344CB8AC3E}">
        <p14:creationId xmlns:p14="http://schemas.microsoft.com/office/powerpoint/2010/main" val="106330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FB4889-5A12-4B5E-ACF7-A3618A2628A6}"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3A674-6A8E-4F60-8131-348336ABC1EF}" type="slidenum">
              <a:rPr lang="en-US" smtClean="0"/>
              <a:t>‹#›</a:t>
            </a:fld>
            <a:endParaRPr lang="en-US"/>
          </a:p>
        </p:txBody>
      </p:sp>
    </p:spTree>
    <p:extLst>
      <p:ext uri="{BB962C8B-B14F-4D97-AF65-F5344CB8AC3E}">
        <p14:creationId xmlns:p14="http://schemas.microsoft.com/office/powerpoint/2010/main" val="198300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4FB4889-5A12-4B5E-ACF7-A3618A2628A6}" type="datetimeFigureOut">
              <a:rPr lang="en-US" smtClean="0"/>
              <a:t>4/15/2021</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C13A674-6A8E-4F60-8131-348336ABC1E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175510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FB4889-5A12-4B5E-ACF7-A3618A2628A6}"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3A674-6A8E-4F60-8131-348336ABC1EF}" type="slidenum">
              <a:rPr lang="en-US" smtClean="0"/>
              <a:t>‹#›</a:t>
            </a:fld>
            <a:endParaRPr lang="en-US"/>
          </a:p>
        </p:txBody>
      </p:sp>
    </p:spTree>
    <p:extLst>
      <p:ext uri="{BB962C8B-B14F-4D97-AF65-F5344CB8AC3E}">
        <p14:creationId xmlns:p14="http://schemas.microsoft.com/office/powerpoint/2010/main" val="3348099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FB4889-5A12-4B5E-ACF7-A3618A2628A6}"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13A674-6A8E-4F60-8131-348336ABC1EF}" type="slidenum">
              <a:rPr lang="en-US" smtClean="0"/>
              <a:t>‹#›</a:t>
            </a:fld>
            <a:endParaRPr lang="en-US"/>
          </a:p>
        </p:txBody>
      </p:sp>
    </p:spTree>
    <p:extLst>
      <p:ext uri="{BB962C8B-B14F-4D97-AF65-F5344CB8AC3E}">
        <p14:creationId xmlns:p14="http://schemas.microsoft.com/office/powerpoint/2010/main" val="282105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FB4889-5A12-4B5E-ACF7-A3618A2628A6}" type="datetimeFigureOut">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13A674-6A8E-4F60-8131-348336ABC1EF}" type="slidenum">
              <a:rPr lang="en-US" smtClean="0"/>
              <a:t>‹#›</a:t>
            </a:fld>
            <a:endParaRPr lang="en-US"/>
          </a:p>
        </p:txBody>
      </p:sp>
    </p:spTree>
    <p:extLst>
      <p:ext uri="{BB962C8B-B14F-4D97-AF65-F5344CB8AC3E}">
        <p14:creationId xmlns:p14="http://schemas.microsoft.com/office/powerpoint/2010/main" val="171174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B4889-5A12-4B5E-ACF7-A3618A2628A6}"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13A674-6A8E-4F60-8131-348336ABC1EF}" type="slidenum">
              <a:rPr lang="en-US" smtClean="0"/>
              <a:t>‹#›</a:t>
            </a:fld>
            <a:endParaRPr lang="en-US"/>
          </a:p>
        </p:txBody>
      </p:sp>
    </p:spTree>
    <p:extLst>
      <p:ext uri="{BB962C8B-B14F-4D97-AF65-F5344CB8AC3E}">
        <p14:creationId xmlns:p14="http://schemas.microsoft.com/office/powerpoint/2010/main" val="1996553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4FB4889-5A12-4B5E-ACF7-A3618A2628A6}" type="datetimeFigureOut">
              <a:rPr lang="en-US" smtClean="0"/>
              <a:t>4/15/2021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C13A674-6A8E-4F60-8131-348336ABC1E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4835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4FB4889-5A12-4B5E-ACF7-A3618A2628A6}" type="datetimeFigureOut">
              <a:rPr lang="en-US" smtClean="0"/>
              <a:t>4/15/2021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C13A674-6A8E-4F60-8131-348336ABC1E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4341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4FB4889-5A12-4B5E-ACF7-A3618A2628A6}" type="datetimeFigureOut">
              <a:rPr lang="en-US" smtClean="0"/>
              <a:t>4/15/2021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C13A674-6A8E-4F60-8131-348336ABC1E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6018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6481-9491-4A1F-B63F-793083E2560D}"/>
              </a:ext>
            </a:extLst>
          </p:cNvPr>
          <p:cNvSpPr>
            <a:spLocks noGrp="1"/>
          </p:cNvSpPr>
          <p:nvPr>
            <p:ph type="ctrTitle"/>
          </p:nvPr>
        </p:nvSpPr>
        <p:spPr>
          <a:xfrm>
            <a:off x="1419224" y="1122363"/>
            <a:ext cx="9372601" cy="2387600"/>
          </a:xfrm>
        </p:spPr>
        <p:txBody>
          <a:bodyPr>
            <a:normAutofit/>
          </a:bodyPr>
          <a:lstStyle/>
          <a:p>
            <a:r>
              <a:rPr lang="en-US" sz="4400" dirty="0">
                <a:latin typeface="Times New Roman" panose="02020603050405020304" pitchFamily="18" charset="0"/>
                <a:cs typeface="Times New Roman" panose="02020603050405020304" pitchFamily="18" charset="0"/>
              </a:rPr>
              <a:t>Defending the Hudson Highlands in the Revolutionary War</a:t>
            </a:r>
          </a:p>
        </p:txBody>
      </p:sp>
      <p:sp>
        <p:nvSpPr>
          <p:cNvPr id="3" name="Subtitle 2">
            <a:extLst>
              <a:ext uri="{FF2B5EF4-FFF2-40B4-BE49-F238E27FC236}">
                <a16:creationId xmlns:a16="http://schemas.microsoft.com/office/drawing/2014/main" id="{51AC32EC-DCF5-4A78-B4DC-FB06240BB68F}"/>
              </a:ext>
            </a:extLst>
          </p:cNvPr>
          <p:cNvSpPr>
            <a:spLocks noGrp="1"/>
          </p:cNvSpPr>
          <p:nvPr>
            <p:ph type="subTitle" idx="1"/>
          </p:nvPr>
        </p:nvSpPr>
        <p:spPr/>
        <p:txBody>
          <a:bodyPr>
            <a:normAutofit/>
          </a:bodyPr>
          <a:lstStyle/>
          <a:p>
            <a:r>
              <a:rPr lang="en-US" sz="3000" dirty="0">
                <a:latin typeface="Times New Roman" panose="02020603050405020304" pitchFamily="18" charset="0"/>
                <a:cs typeface="Times New Roman" panose="02020603050405020304" pitchFamily="18" charset="0"/>
              </a:rPr>
              <a:t>Putnam History Museum</a:t>
            </a:r>
          </a:p>
        </p:txBody>
      </p:sp>
    </p:spTree>
    <p:extLst>
      <p:ext uri="{BB962C8B-B14F-4D97-AF65-F5344CB8AC3E}">
        <p14:creationId xmlns:p14="http://schemas.microsoft.com/office/powerpoint/2010/main" val="1943843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88F8-64E8-4D51-AF6F-32F5DAB18B0C}"/>
              </a:ext>
            </a:extLst>
          </p:cNvPr>
          <p:cNvSpPr>
            <a:spLocks noGrp="1"/>
          </p:cNvSpPr>
          <p:nvPr>
            <p:ph type="title"/>
          </p:nvPr>
        </p:nvSpPr>
        <p:spPr>
          <a:xfrm>
            <a:off x="1280160" y="365382"/>
            <a:ext cx="3282695" cy="1485900"/>
          </a:xfrm>
        </p:spPr>
        <p:txBody>
          <a:bodyPr>
            <a:normAutofit/>
          </a:bodyPr>
          <a:lstStyle/>
          <a:p>
            <a:r>
              <a:rPr lang="en-US" dirty="0">
                <a:latin typeface="Times New Roman" panose="02020603050405020304" pitchFamily="18" charset="0"/>
                <a:cs typeface="Times New Roman" panose="02020603050405020304" pitchFamily="18" charset="0"/>
              </a:rPr>
              <a:t>Fortress West Point</a:t>
            </a:r>
            <a:endParaRPr lang="en-US" dirty="0"/>
          </a:p>
        </p:txBody>
      </p:sp>
      <p:sp>
        <p:nvSpPr>
          <p:cNvPr id="3" name="Content Placeholder 2">
            <a:extLst>
              <a:ext uri="{FF2B5EF4-FFF2-40B4-BE49-F238E27FC236}">
                <a16:creationId xmlns:a16="http://schemas.microsoft.com/office/drawing/2014/main" id="{9A2E450B-77AB-435B-B280-4DE10B68F617}"/>
              </a:ext>
            </a:extLst>
          </p:cNvPr>
          <p:cNvSpPr>
            <a:spLocks noGrp="1"/>
          </p:cNvSpPr>
          <p:nvPr>
            <p:ph idx="1"/>
          </p:nvPr>
        </p:nvSpPr>
        <p:spPr>
          <a:xfrm>
            <a:off x="833120" y="1960880"/>
            <a:ext cx="4003040" cy="4775200"/>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Fortress West Point was designed by military engineer Tadeusz Kosciuszko </a:t>
            </a:r>
          </a:p>
          <a:p>
            <a:r>
              <a:rPr lang="en-US" sz="2400" dirty="0">
                <a:latin typeface="Times New Roman" panose="02020603050405020304" pitchFamily="18" charset="0"/>
                <a:cs typeface="Times New Roman" panose="02020603050405020304" pitchFamily="18" charset="0"/>
              </a:rPr>
              <a:t>It was not a single building. West Point included multiple forts near the river, defensive lookouts called </a:t>
            </a:r>
            <a:r>
              <a:rPr lang="en-US" sz="2400" b="1" dirty="0">
                <a:latin typeface="Times New Roman" panose="02020603050405020304" pitchFamily="18" charset="0"/>
                <a:cs typeface="Times New Roman" panose="02020603050405020304" pitchFamily="18" charset="0"/>
              </a:rPr>
              <a:t>redoubts, </a:t>
            </a:r>
            <a:r>
              <a:rPr lang="en-US" sz="2400" dirty="0">
                <a:latin typeface="Times New Roman" panose="02020603050405020304" pitchFamily="18" charset="0"/>
                <a:cs typeface="Times New Roman" panose="02020603050405020304" pitchFamily="18" charset="0"/>
              </a:rPr>
              <a:t>and a new iron chain across the river to block British ships.</a:t>
            </a:r>
          </a:p>
          <a:p>
            <a:r>
              <a:rPr lang="en-US" sz="2400" dirty="0">
                <a:latin typeface="Times New Roman" panose="02020603050405020304" pitchFamily="18" charset="0"/>
                <a:cs typeface="Times New Roman" panose="02020603050405020304" pitchFamily="18" charset="0"/>
              </a:rPr>
              <a:t>This design created circles of defense around West Point.</a:t>
            </a:r>
          </a:p>
          <a:p>
            <a:endParaRPr lang="en-US" sz="1700" dirty="0">
              <a:latin typeface="Times New Roman" panose="02020603050405020304" pitchFamily="18" charset="0"/>
              <a:cs typeface="Times New Roman" panose="02020603050405020304" pitchFamily="18" charset="0"/>
            </a:endParaRPr>
          </a:p>
        </p:txBody>
      </p:sp>
      <p:pic>
        <p:nvPicPr>
          <p:cNvPr id="4" name="Picture 3" descr="Map&#10;&#10;Description automatically generated">
            <a:extLst>
              <a:ext uri="{FF2B5EF4-FFF2-40B4-BE49-F238E27FC236}">
                <a16:creationId xmlns:a16="http://schemas.microsoft.com/office/drawing/2014/main" id="{14918441-520A-4AF6-BE89-B38CC97F5FCE}"/>
              </a:ext>
            </a:extLst>
          </p:cNvPr>
          <p:cNvPicPr/>
          <p:nvPr/>
        </p:nvPicPr>
        <p:blipFill rotWithShape="1">
          <a:blip r:embed="rId2">
            <a:extLst>
              <a:ext uri="{28A0092B-C50C-407E-A947-70E740481C1C}">
                <a14:useLocalDpi xmlns:a14="http://schemas.microsoft.com/office/drawing/2010/main" val="0"/>
              </a:ext>
            </a:extLst>
          </a:blip>
          <a:srcRect l="19472" t="1464" b="2196"/>
          <a:stretch/>
        </p:blipFill>
        <p:spPr bwMode="auto">
          <a:xfrm>
            <a:off x="5149850" y="2503170"/>
            <a:ext cx="6762750" cy="369062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480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EE49-F52E-407C-8EEC-EC275131A0FD}"/>
              </a:ext>
            </a:extLst>
          </p:cNvPr>
          <p:cNvSpPr>
            <a:spLocks noGrp="1"/>
          </p:cNvSpPr>
          <p:nvPr>
            <p:ph type="title"/>
          </p:nvPr>
        </p:nvSpPr>
        <p:spPr>
          <a:xfrm>
            <a:off x="1371600" y="685800"/>
            <a:ext cx="4216400" cy="1485900"/>
          </a:xfrm>
        </p:spPr>
        <p:txBody>
          <a:bodyPr>
            <a:normAutofit/>
          </a:bodyPr>
          <a:lstStyle/>
          <a:p>
            <a:r>
              <a:rPr lang="en-US" dirty="0">
                <a:latin typeface="Times New Roman" panose="02020603050405020304" pitchFamily="18" charset="0"/>
                <a:cs typeface="Times New Roman" panose="02020603050405020304" pitchFamily="18" charset="0"/>
              </a:rPr>
              <a:t>The Great Chain</a:t>
            </a:r>
          </a:p>
        </p:txBody>
      </p:sp>
      <p:sp>
        <p:nvSpPr>
          <p:cNvPr id="3" name="Content Placeholder 2">
            <a:extLst>
              <a:ext uri="{FF2B5EF4-FFF2-40B4-BE49-F238E27FC236}">
                <a16:creationId xmlns:a16="http://schemas.microsoft.com/office/drawing/2014/main" id="{1154605F-6970-4370-8107-BAB983D365C8}"/>
              </a:ext>
            </a:extLst>
          </p:cNvPr>
          <p:cNvSpPr>
            <a:spLocks noGrp="1"/>
          </p:cNvSpPr>
          <p:nvPr>
            <p:ph idx="1"/>
          </p:nvPr>
        </p:nvSpPr>
        <p:spPr>
          <a:xfrm>
            <a:off x="786063" y="1726865"/>
            <a:ext cx="5709313" cy="4946651"/>
          </a:xfrm>
        </p:spPr>
        <p:txBody>
          <a:bodyPr>
            <a:normAutofit/>
          </a:bodyPr>
          <a:lstStyle/>
          <a:p>
            <a:r>
              <a:rPr lang="en-US" sz="2400" dirty="0">
                <a:latin typeface="Times New Roman" panose="02020603050405020304" pitchFamily="18" charset="0"/>
                <a:cs typeface="Times New Roman" panose="02020603050405020304" pitchFamily="18" charset="0"/>
              </a:rPr>
              <a:t>In the spring of 1778, an iron link chain the length of six football fields was stretched across the Hudson from West Point to Constitution Island. It was upriver from the chain destroyed at Fort Montgomery.</a:t>
            </a:r>
          </a:p>
          <a:p>
            <a:r>
              <a:rPr lang="en-US" sz="2400" dirty="0">
                <a:latin typeface="Times New Roman" panose="02020603050405020304" pitchFamily="18" charset="0"/>
                <a:cs typeface="Times New Roman" panose="02020603050405020304" pitchFamily="18" charset="0"/>
              </a:rPr>
              <a:t> The chain rested on wooden rafts to help it float on the river. It was built by army engineer Thomas Machin and called “The Great Chain”</a:t>
            </a:r>
          </a:p>
          <a:p>
            <a:r>
              <a:rPr lang="en-US" sz="2400" dirty="0">
                <a:latin typeface="Times New Roman" panose="02020603050405020304" pitchFamily="18" charset="0"/>
                <a:cs typeface="Times New Roman" panose="02020603050405020304" pitchFamily="18" charset="0"/>
              </a:rPr>
              <a:t>A chain of logs was stretched across the river behind the chain as a second line of defense. </a:t>
            </a:r>
          </a:p>
          <a:p>
            <a:endParaRPr lang="en-US" sz="1700" dirty="0">
              <a:latin typeface="Times New Roman" panose="02020603050405020304" pitchFamily="18" charset="0"/>
              <a:cs typeface="Times New Roman" panose="02020603050405020304" pitchFamily="18" charset="0"/>
            </a:endParaRPr>
          </a:p>
        </p:txBody>
      </p:sp>
      <p:pic>
        <p:nvPicPr>
          <p:cNvPr id="4" name="Picture 3" descr="Diagram, engineering drawing&#10;&#10;Description automatically generated">
            <a:extLst>
              <a:ext uri="{FF2B5EF4-FFF2-40B4-BE49-F238E27FC236}">
                <a16:creationId xmlns:a16="http://schemas.microsoft.com/office/drawing/2014/main" id="{672B3042-B44F-411E-820E-65A89F2815A1}"/>
              </a:ext>
            </a:extLst>
          </p:cNvPr>
          <p:cNvPicPr/>
          <p:nvPr/>
        </p:nvPicPr>
        <p:blipFill rotWithShape="1">
          <a:blip r:embed="rId2">
            <a:extLst>
              <a:ext uri="{28A0092B-C50C-407E-A947-70E740481C1C}">
                <a14:useLocalDpi xmlns:a14="http://schemas.microsoft.com/office/drawing/2010/main" val="0"/>
              </a:ext>
            </a:extLst>
          </a:blip>
          <a:srcRect l="2967" t="872" b="12731"/>
          <a:stretch/>
        </p:blipFill>
        <p:spPr>
          <a:xfrm>
            <a:off x="6495376" y="996949"/>
            <a:ext cx="5569624" cy="4946651"/>
          </a:xfrm>
          <a:prstGeom prst="rect">
            <a:avLst/>
          </a:prstGeom>
        </p:spPr>
      </p:pic>
    </p:spTree>
    <p:extLst>
      <p:ext uri="{BB962C8B-B14F-4D97-AF65-F5344CB8AC3E}">
        <p14:creationId xmlns:p14="http://schemas.microsoft.com/office/powerpoint/2010/main" val="139835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EE49-F52E-407C-8EEC-EC275131A0FD}"/>
              </a:ext>
            </a:extLst>
          </p:cNvPr>
          <p:cNvSpPr>
            <a:spLocks noGrp="1"/>
          </p:cNvSpPr>
          <p:nvPr>
            <p:ph type="title"/>
          </p:nvPr>
        </p:nvSpPr>
        <p:spPr>
          <a:xfrm>
            <a:off x="1371600" y="685800"/>
            <a:ext cx="3282695" cy="1485900"/>
          </a:xfrm>
        </p:spPr>
        <p:txBody>
          <a:bodyPr>
            <a:normAutofit/>
          </a:bodyPr>
          <a:lstStyle/>
          <a:p>
            <a:r>
              <a:rPr lang="en-US" dirty="0">
                <a:latin typeface="Times New Roman" panose="02020603050405020304" pitchFamily="18" charset="0"/>
                <a:cs typeface="Times New Roman" panose="02020603050405020304" pitchFamily="18" charset="0"/>
              </a:rPr>
              <a:t>The Great Chain</a:t>
            </a:r>
            <a:endParaRPr lang="en-US">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154605F-6970-4370-8107-BAB983D365C8}"/>
              </a:ext>
            </a:extLst>
          </p:cNvPr>
          <p:cNvSpPr>
            <a:spLocks noGrp="1"/>
          </p:cNvSpPr>
          <p:nvPr>
            <p:ph idx="1"/>
          </p:nvPr>
        </p:nvSpPr>
        <p:spPr>
          <a:xfrm>
            <a:off x="1092200" y="2286000"/>
            <a:ext cx="5143500" cy="4013200"/>
          </a:xfrm>
        </p:spPr>
        <p:txBody>
          <a:bodyPr>
            <a:normAutofit/>
          </a:bodyPr>
          <a:lstStyle/>
          <a:p>
            <a:r>
              <a:rPr lang="en-US" sz="2400" dirty="0">
                <a:latin typeface="Times New Roman" panose="02020603050405020304" pitchFamily="18" charset="0"/>
                <a:cs typeface="Times New Roman" panose="02020603050405020304" pitchFamily="18" charset="0"/>
              </a:rPr>
              <a:t>In the 1700s, the Hudson River froze during the winter. From 1778 until the end of the war in 1783, soldiers removed the Great Chain each fall and stretched it across the river in the spring.</a:t>
            </a:r>
          </a:p>
          <a:p>
            <a:r>
              <a:rPr lang="en-US" sz="2400" dirty="0">
                <a:latin typeface="Times New Roman" panose="02020603050405020304" pitchFamily="18" charset="0"/>
                <a:cs typeface="Times New Roman" panose="02020603050405020304" pitchFamily="18" charset="0"/>
              </a:rPr>
              <a:t>British ships never tried to attack the Great Chain.</a:t>
            </a:r>
          </a:p>
          <a:p>
            <a:endParaRPr lang="en-US" sz="1700" dirty="0">
              <a:latin typeface="Times New Roman" panose="02020603050405020304" pitchFamily="18" charset="0"/>
              <a:cs typeface="Times New Roman" panose="02020603050405020304" pitchFamily="18" charset="0"/>
            </a:endParaRPr>
          </a:p>
        </p:txBody>
      </p:sp>
      <p:pic>
        <p:nvPicPr>
          <p:cNvPr id="4" name="Picture 3" descr="Diagram, engineering drawing&#10;&#10;Description automatically generated">
            <a:extLst>
              <a:ext uri="{FF2B5EF4-FFF2-40B4-BE49-F238E27FC236}">
                <a16:creationId xmlns:a16="http://schemas.microsoft.com/office/drawing/2014/main" id="{672B3042-B44F-411E-820E-65A89F2815A1}"/>
              </a:ext>
            </a:extLst>
          </p:cNvPr>
          <p:cNvPicPr/>
          <p:nvPr/>
        </p:nvPicPr>
        <p:blipFill rotWithShape="1">
          <a:blip r:embed="rId2">
            <a:extLst>
              <a:ext uri="{28A0092B-C50C-407E-A947-70E740481C1C}">
                <a14:useLocalDpi xmlns:a14="http://schemas.microsoft.com/office/drawing/2010/main" val="0"/>
              </a:ext>
            </a:extLst>
          </a:blip>
          <a:srcRect l="2967" t="872" b="12731"/>
          <a:stretch/>
        </p:blipFill>
        <p:spPr>
          <a:xfrm>
            <a:off x="6495376" y="996949"/>
            <a:ext cx="5569624" cy="4946651"/>
          </a:xfrm>
          <a:prstGeom prst="rect">
            <a:avLst/>
          </a:prstGeom>
        </p:spPr>
      </p:pic>
    </p:spTree>
    <p:extLst>
      <p:ext uri="{BB962C8B-B14F-4D97-AF65-F5344CB8AC3E}">
        <p14:creationId xmlns:p14="http://schemas.microsoft.com/office/powerpoint/2010/main" val="788464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98CA5AE-F2E4-4A6F-B986-89804B1EC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D38053-2A02-433D-8299-60E82A2F8E16}"/>
              </a:ext>
            </a:extLst>
          </p:cNvPr>
          <p:cNvSpPr>
            <a:spLocks noGrp="1"/>
          </p:cNvSpPr>
          <p:nvPr>
            <p:ph type="title"/>
          </p:nvPr>
        </p:nvSpPr>
        <p:spPr>
          <a:xfrm>
            <a:off x="784743" y="685800"/>
            <a:ext cx="5793475" cy="1485900"/>
          </a:xfrm>
        </p:spPr>
        <p:txBody>
          <a:bodyPr>
            <a:normAutofit/>
          </a:bodyPr>
          <a:lstStyle/>
          <a:p>
            <a:r>
              <a:rPr lang="en-US" dirty="0">
                <a:latin typeface="Times New Roman" panose="02020603050405020304" pitchFamily="18" charset="0"/>
                <a:cs typeface="Times New Roman" panose="02020603050405020304" pitchFamily="18" charset="0"/>
              </a:rPr>
              <a:t>Redoubts</a:t>
            </a:r>
          </a:p>
        </p:txBody>
      </p:sp>
      <p:sp>
        <p:nvSpPr>
          <p:cNvPr id="3" name="Content Placeholder 2">
            <a:extLst>
              <a:ext uri="{FF2B5EF4-FFF2-40B4-BE49-F238E27FC236}">
                <a16:creationId xmlns:a16="http://schemas.microsoft.com/office/drawing/2014/main" id="{4C1A2409-D95F-4474-9F28-4BFE4F7A0499}"/>
              </a:ext>
            </a:extLst>
          </p:cNvPr>
          <p:cNvSpPr>
            <a:spLocks noGrp="1"/>
          </p:cNvSpPr>
          <p:nvPr>
            <p:ph idx="1"/>
          </p:nvPr>
        </p:nvSpPr>
        <p:spPr>
          <a:xfrm>
            <a:off x="784743" y="2286000"/>
            <a:ext cx="5793475" cy="3581400"/>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The Great Chain blocked the river, but the chain and West Point’s forts could still be attacked by land.</a:t>
            </a:r>
          </a:p>
          <a:p>
            <a:r>
              <a:rPr lang="en-US" sz="2400" dirty="0">
                <a:latin typeface="Times New Roman" panose="02020603050405020304" pitchFamily="18" charset="0"/>
                <a:cs typeface="Times New Roman" panose="02020603050405020304" pitchFamily="18" charset="0"/>
              </a:rPr>
              <a:t>To prevent these attacks, Tadeusz Kosciuszko built redoubts in the mountains surrounding the river. A </a:t>
            </a:r>
            <a:r>
              <a:rPr lang="en-US" sz="2400" b="1" dirty="0">
                <a:latin typeface="Times New Roman" panose="02020603050405020304" pitchFamily="18" charset="0"/>
                <a:cs typeface="Times New Roman" panose="02020603050405020304" pitchFamily="18" charset="0"/>
              </a:rPr>
              <a:t>redoubt </a:t>
            </a:r>
            <a:r>
              <a:rPr lang="en-US" sz="2400" dirty="0">
                <a:latin typeface="Times New Roman" panose="02020603050405020304" pitchFamily="18" charset="0"/>
                <a:cs typeface="Times New Roman" panose="02020603050405020304" pitchFamily="18" charset="0"/>
              </a:rPr>
              <a:t>is an enclosed, temporary defensive position used to protect an important point such as a hill. It is made of earth and stone. </a:t>
            </a:r>
          </a:p>
        </p:txBody>
      </p:sp>
      <p:pic>
        <p:nvPicPr>
          <p:cNvPr id="7" name="Picture 6" descr="A picture containing text&#10;&#10;Description automatically generated">
            <a:extLst>
              <a:ext uri="{FF2B5EF4-FFF2-40B4-BE49-F238E27FC236}">
                <a16:creationId xmlns:a16="http://schemas.microsoft.com/office/drawing/2014/main" id="{4BDB8F1D-3503-411C-BABC-12E34496F06C}"/>
              </a:ext>
            </a:extLst>
          </p:cNvPr>
          <p:cNvPicPr>
            <a:picLocks noChangeAspect="1"/>
          </p:cNvPicPr>
          <p:nvPr/>
        </p:nvPicPr>
        <p:blipFill rotWithShape="1">
          <a:blip r:embed="rId2">
            <a:extLst>
              <a:ext uri="{28A0092B-C50C-407E-A947-70E740481C1C}">
                <a14:useLocalDpi xmlns:a14="http://schemas.microsoft.com/office/drawing/2010/main" val="0"/>
              </a:ext>
            </a:extLst>
          </a:blip>
          <a:srcRect t="450" r="-3" b="7618"/>
          <a:stretch/>
        </p:blipFill>
        <p:spPr>
          <a:xfrm>
            <a:off x="7612260" y="-1"/>
            <a:ext cx="4579739" cy="3438457"/>
          </a:xfrm>
          <a:prstGeom prst="rect">
            <a:avLst/>
          </a:prstGeom>
        </p:spPr>
      </p:pic>
      <p:sp>
        <p:nvSpPr>
          <p:cNvPr id="14" name="Rectangle 13">
            <a:extLst>
              <a:ext uri="{FF2B5EF4-FFF2-40B4-BE49-F238E27FC236}">
                <a16:creationId xmlns:a16="http://schemas.microsoft.com/office/drawing/2014/main" id="{E67E3959-D0D8-49DB-A48B-CE4FC3687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Diagram, engineering drawing&#10;&#10;Description automatically generated">
            <a:extLst>
              <a:ext uri="{FF2B5EF4-FFF2-40B4-BE49-F238E27FC236}">
                <a16:creationId xmlns:a16="http://schemas.microsoft.com/office/drawing/2014/main" id="{AF4FAD3D-FFBC-4E04-B913-C93C5C7C9B79}"/>
              </a:ext>
            </a:extLst>
          </p:cNvPr>
          <p:cNvPicPr>
            <a:picLocks noChangeAspect="1"/>
          </p:cNvPicPr>
          <p:nvPr/>
        </p:nvPicPr>
        <p:blipFill rotWithShape="1">
          <a:blip r:embed="rId3">
            <a:extLst>
              <a:ext uri="{28A0092B-C50C-407E-A947-70E740481C1C}">
                <a14:useLocalDpi xmlns:a14="http://schemas.microsoft.com/office/drawing/2010/main" val="0"/>
              </a:ext>
            </a:extLst>
          </a:blip>
          <a:srcRect l="9763" r="5759" b="-3"/>
          <a:stretch/>
        </p:blipFill>
        <p:spPr>
          <a:xfrm>
            <a:off x="7612260" y="3438457"/>
            <a:ext cx="4579739" cy="3429000"/>
          </a:xfrm>
          <a:prstGeom prst="rect">
            <a:avLst/>
          </a:prstGeom>
        </p:spPr>
      </p:pic>
    </p:spTree>
    <p:extLst>
      <p:ext uri="{BB962C8B-B14F-4D97-AF65-F5344CB8AC3E}">
        <p14:creationId xmlns:p14="http://schemas.microsoft.com/office/powerpoint/2010/main" val="331492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1BD1-5913-4F43-9C61-2AC3A9E30113}"/>
              </a:ext>
            </a:extLst>
          </p:cNvPr>
          <p:cNvSpPr>
            <a:spLocks noGrp="1"/>
          </p:cNvSpPr>
          <p:nvPr>
            <p:ph type="title"/>
          </p:nvPr>
        </p:nvSpPr>
        <p:spPr>
          <a:xfrm>
            <a:off x="1371600" y="685800"/>
            <a:ext cx="3282695" cy="1485900"/>
          </a:xfrm>
        </p:spPr>
        <p:txBody>
          <a:bodyPr>
            <a:normAutofit/>
          </a:bodyPr>
          <a:lstStyle/>
          <a:p>
            <a:r>
              <a:rPr lang="en-US" dirty="0">
                <a:latin typeface="Times New Roman" panose="02020603050405020304" pitchFamily="18" charset="0"/>
                <a:cs typeface="Times New Roman" panose="02020603050405020304" pitchFamily="18" charset="0"/>
              </a:rPr>
              <a:t>Redoubts </a:t>
            </a:r>
            <a:endParaRPr lang="en-US">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1157CD7-9A0E-4E2A-8A92-843CFDB86207}"/>
              </a:ext>
            </a:extLst>
          </p:cNvPr>
          <p:cNvSpPr>
            <a:spLocks noGrp="1"/>
          </p:cNvSpPr>
          <p:nvPr>
            <p:ph idx="1"/>
          </p:nvPr>
        </p:nvSpPr>
        <p:spPr>
          <a:xfrm>
            <a:off x="794604" y="1758950"/>
            <a:ext cx="4436685" cy="3581400"/>
          </a:xfrm>
        </p:spPr>
        <p:txBody>
          <a:bodyPr>
            <a:noAutofit/>
          </a:bodyPr>
          <a:lstStyle/>
          <a:p>
            <a:r>
              <a:rPr lang="en-US" sz="2400" dirty="0">
                <a:latin typeface="Times New Roman" panose="02020603050405020304" pitchFamily="18" charset="0"/>
                <a:cs typeface="Times New Roman" panose="02020603050405020304" pitchFamily="18" charset="0"/>
              </a:rPr>
              <a:t>Two of West Point’s redoubts, called the North and South Redoubt, were in present day Garrison, NY. </a:t>
            </a:r>
          </a:p>
          <a:p>
            <a:r>
              <a:rPr lang="en-US" sz="2400" dirty="0">
                <a:latin typeface="Times New Roman" panose="02020603050405020304" pitchFamily="18" charset="0"/>
                <a:cs typeface="Times New Roman" panose="02020603050405020304" pitchFamily="18" charset="0"/>
              </a:rPr>
              <a:t>They were manned by Continental Army soldiers who stood watch over the river and guarded against British attacks by land</a:t>
            </a:r>
          </a:p>
          <a:p>
            <a:r>
              <a:rPr lang="en-US" sz="2400" dirty="0">
                <a:latin typeface="Times New Roman" panose="02020603050405020304" pitchFamily="18" charset="0"/>
                <a:cs typeface="Times New Roman" panose="02020603050405020304" pitchFamily="18" charset="0"/>
              </a:rPr>
              <a:t>The soldiers slept in huts near the redoubts</a:t>
            </a:r>
          </a:p>
        </p:txBody>
      </p:sp>
      <p:pic>
        <p:nvPicPr>
          <p:cNvPr id="4" name="Picture 3" descr="Map&#10;&#10;Description automatically generated">
            <a:extLst>
              <a:ext uri="{FF2B5EF4-FFF2-40B4-BE49-F238E27FC236}">
                <a16:creationId xmlns:a16="http://schemas.microsoft.com/office/drawing/2014/main" id="{6C43C275-0F9E-4965-969A-6F0127E3AA0F}"/>
              </a:ext>
            </a:extLst>
          </p:cNvPr>
          <p:cNvPicPr/>
          <p:nvPr/>
        </p:nvPicPr>
        <p:blipFill rotWithShape="1">
          <a:blip r:embed="rId2">
            <a:extLst>
              <a:ext uri="{28A0092B-C50C-407E-A947-70E740481C1C}">
                <a14:useLocalDpi xmlns:a14="http://schemas.microsoft.com/office/drawing/2010/main" val="0"/>
              </a:ext>
            </a:extLst>
          </a:blip>
          <a:srcRect l="19472" t="1464" b="2196"/>
          <a:stretch/>
        </p:blipFill>
        <p:spPr bwMode="auto">
          <a:xfrm>
            <a:off x="5512828" y="551231"/>
            <a:ext cx="6517065" cy="3469538"/>
          </a:xfrm>
          <a:prstGeom prst="rect">
            <a:avLst/>
          </a:prstGeom>
          <a:extLst>
            <a:ext uri="{53640926-AAD7-44D8-BBD7-CCE9431645EC}">
              <a14:shadowObscured xmlns:a14="http://schemas.microsoft.com/office/drawing/2010/main"/>
            </a:ext>
          </a:extLst>
        </p:spPr>
      </p:pic>
      <p:sp>
        <p:nvSpPr>
          <p:cNvPr id="5" name="Oval 4">
            <a:extLst>
              <a:ext uri="{FF2B5EF4-FFF2-40B4-BE49-F238E27FC236}">
                <a16:creationId xmlns:a16="http://schemas.microsoft.com/office/drawing/2014/main" id="{1431905D-31BC-4AB3-B723-CCC323453179}"/>
              </a:ext>
            </a:extLst>
          </p:cNvPr>
          <p:cNvSpPr/>
          <p:nvPr/>
        </p:nvSpPr>
        <p:spPr>
          <a:xfrm>
            <a:off x="9937750" y="2755900"/>
            <a:ext cx="1765300" cy="1587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369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D27A-5902-4284-B8F1-AC0E3BA8B689}"/>
              </a:ext>
            </a:extLst>
          </p:cNvPr>
          <p:cNvSpPr>
            <a:spLocks noGrp="1"/>
          </p:cNvSpPr>
          <p:nvPr>
            <p:ph type="title"/>
          </p:nvPr>
        </p:nvSpPr>
        <p:spPr>
          <a:xfrm>
            <a:off x="1371599" y="520700"/>
            <a:ext cx="3282695" cy="1485900"/>
          </a:xfrm>
        </p:spPr>
        <p:txBody>
          <a:bodyPr>
            <a:normAutofit/>
          </a:bodyPr>
          <a:lstStyle/>
          <a:p>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FE76E4B7-EFB7-4CB7-9509-8A2E53B37B70}"/>
              </a:ext>
            </a:extLst>
          </p:cNvPr>
          <p:cNvSpPr>
            <a:spLocks noGrp="1"/>
          </p:cNvSpPr>
          <p:nvPr>
            <p:ph idx="1"/>
          </p:nvPr>
        </p:nvSpPr>
        <p:spPr>
          <a:xfrm>
            <a:off x="774700" y="1409700"/>
            <a:ext cx="4089400" cy="4457700"/>
          </a:xfrm>
        </p:spPr>
        <p:txBody>
          <a:bodyPr>
            <a:noAutofit/>
          </a:bodyPr>
          <a:lstStyle/>
          <a:p>
            <a:r>
              <a:rPr lang="en-US" sz="2400" dirty="0">
                <a:latin typeface="Times New Roman" panose="02020603050405020304" pitchFamily="18" charset="0"/>
                <a:cs typeface="Times New Roman" panose="02020603050405020304" pitchFamily="18" charset="0"/>
              </a:rPr>
              <a:t>Fortress West Point helped the Americans keep control of the Hudson Highlands and ensured supplies, food, and soldiers could travel from the Northern States to the Southern States through New York.</a:t>
            </a:r>
          </a:p>
          <a:p>
            <a:r>
              <a:rPr lang="en-US" sz="2400" dirty="0">
                <a:latin typeface="Times New Roman" panose="02020603050405020304" pitchFamily="18" charset="0"/>
                <a:cs typeface="Times New Roman" panose="02020603050405020304" pitchFamily="18" charset="0"/>
              </a:rPr>
              <a:t>West Point was never captured by the British. It is still standing today. It is the site of the United States Military Academy.</a:t>
            </a:r>
          </a:p>
        </p:txBody>
      </p:sp>
      <p:pic>
        <p:nvPicPr>
          <p:cNvPr id="5" name="Picture 4" descr="A picture containing outdoor, sky, water, mountain&#10;&#10;Description automatically generated">
            <a:extLst>
              <a:ext uri="{FF2B5EF4-FFF2-40B4-BE49-F238E27FC236}">
                <a16:creationId xmlns:a16="http://schemas.microsoft.com/office/drawing/2014/main" id="{49EE25FF-B45B-4C10-97BF-8C461FF2B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767" y="1137504"/>
            <a:ext cx="6865906" cy="4582991"/>
          </a:xfrm>
          <a:prstGeom prst="rect">
            <a:avLst/>
          </a:prstGeom>
        </p:spPr>
      </p:pic>
    </p:spTree>
    <p:extLst>
      <p:ext uri="{BB962C8B-B14F-4D97-AF65-F5344CB8AC3E}">
        <p14:creationId xmlns:p14="http://schemas.microsoft.com/office/powerpoint/2010/main" val="3970407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290E-9FF8-4483-B648-F9291CC30A8E}"/>
              </a:ext>
            </a:extLst>
          </p:cNvPr>
          <p:cNvSpPr>
            <a:spLocks noGrp="1"/>
          </p:cNvSpPr>
          <p:nvPr>
            <p:ph type="title"/>
          </p:nvPr>
        </p:nvSpPr>
        <p:spPr>
          <a:xfrm>
            <a:off x="5934401" y="415925"/>
            <a:ext cx="5913967" cy="904875"/>
          </a:xfrm>
        </p:spPr>
        <p:txBody>
          <a:bodyPr>
            <a:noAutofit/>
          </a:bodyPr>
          <a:lstStyle/>
          <a:p>
            <a:pPr algn="ctr"/>
            <a:r>
              <a:rPr lang="en-US" sz="3600" dirty="0">
                <a:latin typeface="Times New Roman" panose="02020603050405020304" pitchFamily="18" charset="0"/>
                <a:cs typeface="Times New Roman" panose="02020603050405020304" pitchFamily="18" charset="0"/>
              </a:rPr>
              <a:t>Do Now:</a:t>
            </a:r>
          </a:p>
        </p:txBody>
      </p:sp>
      <p:pic>
        <p:nvPicPr>
          <p:cNvPr id="9" name="Content Placeholder 8" descr="Map&#10;&#10;Description automatically generated">
            <a:extLst>
              <a:ext uri="{FF2B5EF4-FFF2-40B4-BE49-F238E27FC236}">
                <a16:creationId xmlns:a16="http://schemas.microsoft.com/office/drawing/2014/main" id="{2E43033D-76B5-4CD6-95CB-BB00896C84A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762"/>
          <a:stretch/>
        </p:blipFill>
        <p:spPr>
          <a:xfrm>
            <a:off x="838201" y="234972"/>
            <a:ext cx="4679545" cy="6489656"/>
          </a:xfrm>
        </p:spPr>
      </p:pic>
      <p:sp>
        <p:nvSpPr>
          <p:cNvPr id="10" name="TextBox 9">
            <a:extLst>
              <a:ext uri="{FF2B5EF4-FFF2-40B4-BE49-F238E27FC236}">
                <a16:creationId xmlns:a16="http://schemas.microsoft.com/office/drawing/2014/main" id="{8CF11457-F773-4A19-9C4A-7DEB66DC19D3}"/>
              </a:ext>
            </a:extLst>
          </p:cNvPr>
          <p:cNvSpPr txBox="1"/>
          <p:nvPr/>
        </p:nvSpPr>
        <p:spPr>
          <a:xfrm>
            <a:off x="5657445" y="1600203"/>
            <a:ext cx="6467880" cy="3416320"/>
          </a:xfrm>
          <a:prstGeom prst="rect">
            <a:avLst/>
          </a:prstGeom>
          <a:noFill/>
        </p:spPr>
        <p:txBody>
          <a:bodyPr wrap="square" rtlCol="0">
            <a:spAutoFit/>
          </a:bodyPr>
          <a:lstStyle/>
          <a:p>
            <a:r>
              <a:rPr lang="en-US" sz="2400" b="1" dirty="0">
                <a:latin typeface="Times New Roman" panose="02020603050405020304" pitchFamily="18" charset="0"/>
                <a:ea typeface="Tahoma" panose="020B0604030504040204" pitchFamily="34" charset="0"/>
                <a:cs typeface="Times New Roman" panose="02020603050405020304" pitchFamily="18" charset="0"/>
              </a:rPr>
              <a:t>Use this map to answer the questions below. </a:t>
            </a:r>
            <a:br>
              <a:rPr lang="en-US" sz="2400" b="1" dirty="0">
                <a:latin typeface="Times New Roman" panose="02020603050405020304" pitchFamily="18" charset="0"/>
                <a:ea typeface="Tahoma" panose="020B0604030504040204" pitchFamily="34" charset="0"/>
                <a:cs typeface="Times New Roman" panose="02020603050405020304" pitchFamily="18" charset="0"/>
              </a:rPr>
            </a:b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a:p>
            <a:r>
              <a:rPr lang="en-US" sz="2400" dirty="0">
                <a:latin typeface="Times New Roman" panose="02020603050405020304" pitchFamily="18" charset="0"/>
                <a:ea typeface="Tahoma" panose="020B0604030504040204" pitchFamily="34" charset="0"/>
                <a:cs typeface="Times New Roman" panose="02020603050405020304" pitchFamily="18" charset="0"/>
              </a:rPr>
              <a:t>1. Draw a straight line from Pennsylvania to Massachusetts, what states do you cross through?</a:t>
            </a:r>
          </a:p>
          <a:p>
            <a:r>
              <a:rPr lang="en-US" sz="2400" dirty="0">
                <a:latin typeface="Times New Roman" panose="02020603050405020304" pitchFamily="18" charset="0"/>
                <a:ea typeface="Tahoma" panose="020B0604030504040204" pitchFamily="34" charset="0"/>
                <a:cs typeface="Times New Roman" panose="02020603050405020304" pitchFamily="18" charset="0"/>
              </a:rPr>
              <a:t>2. Now draw a straight line from Virginia to Connecticut, what states do you cross through?</a:t>
            </a:r>
          </a:p>
          <a:p>
            <a:r>
              <a:rPr lang="en-US" sz="2400" dirty="0">
                <a:latin typeface="Times New Roman" panose="02020603050405020304" pitchFamily="18" charset="0"/>
                <a:ea typeface="Tahoma" panose="020B0604030504040204" pitchFamily="34" charset="0"/>
                <a:cs typeface="Times New Roman" panose="02020603050405020304" pitchFamily="18" charset="0"/>
              </a:rPr>
              <a:t>3. Finally, draw a straight line from South Carolina to New Hampshire, what states do you cross through?</a:t>
            </a:r>
          </a:p>
        </p:txBody>
      </p:sp>
      <p:sp>
        <p:nvSpPr>
          <p:cNvPr id="3" name="Freeform: Shape 2">
            <a:extLst>
              <a:ext uri="{FF2B5EF4-FFF2-40B4-BE49-F238E27FC236}">
                <a16:creationId xmlns:a16="http://schemas.microsoft.com/office/drawing/2014/main" id="{55AAE379-B660-47DF-AB9E-D81652774AFD}"/>
              </a:ext>
            </a:extLst>
          </p:cNvPr>
          <p:cNvSpPr/>
          <p:nvPr/>
        </p:nvSpPr>
        <p:spPr>
          <a:xfrm>
            <a:off x="2921517" y="1686983"/>
            <a:ext cx="291583" cy="927100"/>
          </a:xfrm>
          <a:custGeom>
            <a:avLst/>
            <a:gdLst>
              <a:gd name="connsiteX0" fmla="*/ 291583 w 291583"/>
              <a:gd name="connsiteY0" fmla="*/ 927100 h 927100"/>
              <a:gd name="connsiteX1" fmla="*/ 274650 w 291583"/>
              <a:gd name="connsiteY1" fmla="*/ 905934 h 927100"/>
              <a:gd name="connsiteX2" fmla="*/ 266183 w 291583"/>
              <a:gd name="connsiteY2" fmla="*/ 893234 h 927100"/>
              <a:gd name="connsiteX3" fmla="*/ 253483 w 291583"/>
              <a:gd name="connsiteY3" fmla="*/ 884767 h 927100"/>
              <a:gd name="connsiteX4" fmla="*/ 245016 w 291583"/>
              <a:gd name="connsiteY4" fmla="*/ 872067 h 927100"/>
              <a:gd name="connsiteX5" fmla="*/ 240783 w 291583"/>
              <a:gd name="connsiteY5" fmla="*/ 859367 h 927100"/>
              <a:gd name="connsiteX6" fmla="*/ 228083 w 291583"/>
              <a:gd name="connsiteY6" fmla="*/ 855134 h 927100"/>
              <a:gd name="connsiteX7" fmla="*/ 211150 w 291583"/>
              <a:gd name="connsiteY7" fmla="*/ 838200 h 927100"/>
              <a:gd name="connsiteX8" fmla="*/ 189983 w 291583"/>
              <a:gd name="connsiteY8" fmla="*/ 821267 h 927100"/>
              <a:gd name="connsiteX9" fmla="*/ 139183 w 291583"/>
              <a:gd name="connsiteY9" fmla="*/ 778934 h 927100"/>
              <a:gd name="connsiteX10" fmla="*/ 126483 w 291583"/>
              <a:gd name="connsiteY10" fmla="*/ 770467 h 927100"/>
              <a:gd name="connsiteX11" fmla="*/ 118016 w 291583"/>
              <a:gd name="connsiteY11" fmla="*/ 757767 h 927100"/>
              <a:gd name="connsiteX12" fmla="*/ 118016 w 291583"/>
              <a:gd name="connsiteY12" fmla="*/ 715434 h 927100"/>
              <a:gd name="connsiteX13" fmla="*/ 147650 w 291583"/>
              <a:gd name="connsiteY13" fmla="*/ 711200 h 927100"/>
              <a:gd name="connsiteX14" fmla="*/ 151883 w 291583"/>
              <a:gd name="connsiteY14" fmla="*/ 673100 h 927100"/>
              <a:gd name="connsiteX15" fmla="*/ 160350 w 291583"/>
              <a:gd name="connsiteY15" fmla="*/ 660400 h 927100"/>
              <a:gd name="connsiteX16" fmla="*/ 164583 w 291583"/>
              <a:gd name="connsiteY16" fmla="*/ 647700 h 927100"/>
              <a:gd name="connsiteX17" fmla="*/ 151883 w 291583"/>
              <a:gd name="connsiteY17" fmla="*/ 592667 h 927100"/>
              <a:gd name="connsiteX18" fmla="*/ 147650 w 291583"/>
              <a:gd name="connsiteY18" fmla="*/ 575734 h 927100"/>
              <a:gd name="connsiteX19" fmla="*/ 139183 w 291583"/>
              <a:gd name="connsiteY19" fmla="*/ 563034 h 927100"/>
              <a:gd name="connsiteX20" fmla="*/ 134950 w 291583"/>
              <a:gd name="connsiteY20" fmla="*/ 550334 h 927100"/>
              <a:gd name="connsiteX21" fmla="*/ 126483 w 291583"/>
              <a:gd name="connsiteY21" fmla="*/ 537634 h 927100"/>
              <a:gd name="connsiteX22" fmla="*/ 139183 w 291583"/>
              <a:gd name="connsiteY22" fmla="*/ 503767 h 927100"/>
              <a:gd name="connsiteX23" fmla="*/ 151883 w 291583"/>
              <a:gd name="connsiteY23" fmla="*/ 465667 h 927100"/>
              <a:gd name="connsiteX24" fmla="*/ 156116 w 291583"/>
              <a:gd name="connsiteY24" fmla="*/ 452967 h 927100"/>
              <a:gd name="connsiteX25" fmla="*/ 160350 w 291583"/>
              <a:gd name="connsiteY25" fmla="*/ 440267 h 927100"/>
              <a:gd name="connsiteX26" fmla="*/ 151883 w 291583"/>
              <a:gd name="connsiteY26" fmla="*/ 414867 h 927100"/>
              <a:gd name="connsiteX27" fmla="*/ 147650 w 291583"/>
              <a:gd name="connsiteY27" fmla="*/ 402167 h 927100"/>
              <a:gd name="connsiteX28" fmla="*/ 130716 w 291583"/>
              <a:gd name="connsiteY28" fmla="*/ 376767 h 927100"/>
              <a:gd name="connsiteX29" fmla="*/ 130716 w 291583"/>
              <a:gd name="connsiteY29" fmla="*/ 287867 h 927100"/>
              <a:gd name="connsiteX30" fmla="*/ 122250 w 291583"/>
              <a:gd name="connsiteY30" fmla="*/ 194734 h 927100"/>
              <a:gd name="connsiteX31" fmla="*/ 105316 w 291583"/>
              <a:gd name="connsiteY31" fmla="*/ 211667 h 927100"/>
              <a:gd name="connsiteX32" fmla="*/ 92616 w 291583"/>
              <a:gd name="connsiteY32" fmla="*/ 220134 h 927100"/>
              <a:gd name="connsiteX33" fmla="*/ 79916 w 291583"/>
              <a:gd name="connsiteY33" fmla="*/ 215900 h 927100"/>
              <a:gd name="connsiteX34" fmla="*/ 54516 w 291583"/>
              <a:gd name="connsiteY34" fmla="*/ 194734 h 927100"/>
              <a:gd name="connsiteX35" fmla="*/ 50283 w 291583"/>
              <a:gd name="connsiteY35" fmla="*/ 173567 h 927100"/>
              <a:gd name="connsiteX36" fmla="*/ 29116 w 291583"/>
              <a:gd name="connsiteY36" fmla="*/ 152400 h 927100"/>
              <a:gd name="connsiteX37" fmla="*/ 16416 w 291583"/>
              <a:gd name="connsiteY37" fmla="*/ 139700 h 927100"/>
              <a:gd name="connsiteX38" fmla="*/ 7950 w 291583"/>
              <a:gd name="connsiteY38" fmla="*/ 114300 h 927100"/>
              <a:gd name="connsiteX39" fmla="*/ 3716 w 291583"/>
              <a:gd name="connsiteY39" fmla="*/ 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91583" h="927100">
                <a:moveTo>
                  <a:pt x="291583" y="927100"/>
                </a:moveTo>
                <a:cubicBezTo>
                  <a:pt x="285939" y="920045"/>
                  <a:pt x="280071" y="913162"/>
                  <a:pt x="274650" y="905934"/>
                </a:cubicBezTo>
                <a:cubicBezTo>
                  <a:pt x="271597" y="901864"/>
                  <a:pt x="269781" y="896832"/>
                  <a:pt x="266183" y="893234"/>
                </a:cubicBezTo>
                <a:cubicBezTo>
                  <a:pt x="262585" y="889636"/>
                  <a:pt x="257716" y="887589"/>
                  <a:pt x="253483" y="884767"/>
                </a:cubicBezTo>
                <a:cubicBezTo>
                  <a:pt x="250661" y="880534"/>
                  <a:pt x="247291" y="876618"/>
                  <a:pt x="245016" y="872067"/>
                </a:cubicBezTo>
                <a:cubicBezTo>
                  <a:pt x="243020" y="868076"/>
                  <a:pt x="243938" y="862522"/>
                  <a:pt x="240783" y="859367"/>
                </a:cubicBezTo>
                <a:cubicBezTo>
                  <a:pt x="237628" y="856212"/>
                  <a:pt x="232316" y="856545"/>
                  <a:pt x="228083" y="855134"/>
                </a:cubicBezTo>
                <a:cubicBezTo>
                  <a:pt x="218848" y="827426"/>
                  <a:pt x="231675" y="854620"/>
                  <a:pt x="211150" y="838200"/>
                </a:cubicBezTo>
                <a:cubicBezTo>
                  <a:pt x="183798" y="816318"/>
                  <a:pt x="221902" y="831906"/>
                  <a:pt x="189983" y="821267"/>
                </a:cubicBezTo>
                <a:cubicBezTo>
                  <a:pt x="157386" y="788670"/>
                  <a:pt x="174547" y="802510"/>
                  <a:pt x="139183" y="778934"/>
                </a:cubicBezTo>
                <a:lnTo>
                  <a:pt x="126483" y="770467"/>
                </a:lnTo>
                <a:cubicBezTo>
                  <a:pt x="123661" y="766234"/>
                  <a:pt x="120291" y="762318"/>
                  <a:pt x="118016" y="757767"/>
                </a:cubicBezTo>
                <a:cubicBezTo>
                  <a:pt x="112516" y="746766"/>
                  <a:pt x="108931" y="724519"/>
                  <a:pt x="118016" y="715434"/>
                </a:cubicBezTo>
                <a:cubicBezTo>
                  <a:pt x="125072" y="708378"/>
                  <a:pt x="137772" y="712611"/>
                  <a:pt x="147650" y="711200"/>
                </a:cubicBezTo>
                <a:cubicBezTo>
                  <a:pt x="149061" y="698500"/>
                  <a:pt x="148784" y="685497"/>
                  <a:pt x="151883" y="673100"/>
                </a:cubicBezTo>
                <a:cubicBezTo>
                  <a:pt x="153117" y="668164"/>
                  <a:pt x="158075" y="664951"/>
                  <a:pt x="160350" y="660400"/>
                </a:cubicBezTo>
                <a:cubicBezTo>
                  <a:pt x="162346" y="656409"/>
                  <a:pt x="163172" y="651933"/>
                  <a:pt x="164583" y="647700"/>
                </a:cubicBezTo>
                <a:cubicBezTo>
                  <a:pt x="154755" y="578902"/>
                  <a:pt x="167381" y="654661"/>
                  <a:pt x="151883" y="592667"/>
                </a:cubicBezTo>
                <a:cubicBezTo>
                  <a:pt x="150472" y="587023"/>
                  <a:pt x="149942" y="581082"/>
                  <a:pt x="147650" y="575734"/>
                </a:cubicBezTo>
                <a:cubicBezTo>
                  <a:pt x="145646" y="571057"/>
                  <a:pt x="142005" y="567267"/>
                  <a:pt x="139183" y="563034"/>
                </a:cubicBezTo>
                <a:cubicBezTo>
                  <a:pt x="137772" y="558801"/>
                  <a:pt x="136946" y="554325"/>
                  <a:pt x="134950" y="550334"/>
                </a:cubicBezTo>
                <a:cubicBezTo>
                  <a:pt x="132675" y="545783"/>
                  <a:pt x="127114" y="542683"/>
                  <a:pt x="126483" y="537634"/>
                </a:cubicBezTo>
                <a:cubicBezTo>
                  <a:pt x="124555" y="522215"/>
                  <a:pt x="131786" y="514862"/>
                  <a:pt x="139183" y="503767"/>
                </a:cubicBezTo>
                <a:lnTo>
                  <a:pt x="151883" y="465667"/>
                </a:lnTo>
                <a:lnTo>
                  <a:pt x="156116" y="452967"/>
                </a:lnTo>
                <a:lnTo>
                  <a:pt x="160350" y="440267"/>
                </a:lnTo>
                <a:lnTo>
                  <a:pt x="151883" y="414867"/>
                </a:lnTo>
                <a:cubicBezTo>
                  <a:pt x="150472" y="410634"/>
                  <a:pt x="150125" y="405880"/>
                  <a:pt x="147650" y="402167"/>
                </a:cubicBezTo>
                <a:lnTo>
                  <a:pt x="130716" y="376767"/>
                </a:lnTo>
                <a:cubicBezTo>
                  <a:pt x="117653" y="337575"/>
                  <a:pt x="130716" y="381965"/>
                  <a:pt x="130716" y="287867"/>
                </a:cubicBezTo>
                <a:cubicBezTo>
                  <a:pt x="130716" y="216381"/>
                  <a:pt x="134230" y="230677"/>
                  <a:pt x="122250" y="194734"/>
                </a:cubicBezTo>
                <a:cubicBezTo>
                  <a:pt x="94542" y="203969"/>
                  <a:pt x="121736" y="191142"/>
                  <a:pt x="105316" y="211667"/>
                </a:cubicBezTo>
                <a:cubicBezTo>
                  <a:pt x="102138" y="215640"/>
                  <a:pt x="96849" y="217312"/>
                  <a:pt x="92616" y="220134"/>
                </a:cubicBezTo>
                <a:cubicBezTo>
                  <a:pt x="88383" y="218723"/>
                  <a:pt x="83907" y="217896"/>
                  <a:pt x="79916" y="215900"/>
                </a:cubicBezTo>
                <a:cubicBezTo>
                  <a:pt x="68126" y="210005"/>
                  <a:pt x="63880" y="204098"/>
                  <a:pt x="54516" y="194734"/>
                </a:cubicBezTo>
                <a:cubicBezTo>
                  <a:pt x="53105" y="187678"/>
                  <a:pt x="52809" y="180304"/>
                  <a:pt x="50283" y="173567"/>
                </a:cubicBezTo>
                <a:cubicBezTo>
                  <a:pt x="44639" y="158516"/>
                  <a:pt x="40404" y="161807"/>
                  <a:pt x="29116" y="152400"/>
                </a:cubicBezTo>
                <a:cubicBezTo>
                  <a:pt x="24517" y="148567"/>
                  <a:pt x="20649" y="143933"/>
                  <a:pt x="16416" y="139700"/>
                </a:cubicBezTo>
                <a:lnTo>
                  <a:pt x="7950" y="114300"/>
                </a:lnTo>
                <a:cubicBezTo>
                  <a:pt x="-6995" y="69465"/>
                  <a:pt x="3716" y="106116"/>
                  <a:pt x="3716"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77D583A2-73D1-4C1B-BC60-FFA6645A09B4}"/>
              </a:ext>
            </a:extLst>
          </p:cNvPr>
          <p:cNvCxnSpPr/>
          <p:nvPr/>
        </p:nvCxnSpPr>
        <p:spPr>
          <a:xfrm flipH="1" flipV="1">
            <a:off x="2280168" y="1417111"/>
            <a:ext cx="571500" cy="36618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7B248AF-9E0A-423B-8520-101AB2700626}"/>
              </a:ext>
            </a:extLst>
          </p:cNvPr>
          <p:cNvSpPr txBox="1"/>
          <p:nvPr/>
        </p:nvSpPr>
        <p:spPr>
          <a:xfrm>
            <a:off x="942974" y="1152525"/>
            <a:ext cx="133719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Hudson River</a:t>
            </a:r>
          </a:p>
        </p:txBody>
      </p:sp>
    </p:spTree>
    <p:extLst>
      <p:ext uri="{BB962C8B-B14F-4D97-AF65-F5344CB8AC3E}">
        <p14:creationId xmlns:p14="http://schemas.microsoft.com/office/powerpoint/2010/main" val="184892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290E-9FF8-4483-B648-F9291CC30A8E}"/>
              </a:ext>
            </a:extLst>
          </p:cNvPr>
          <p:cNvSpPr>
            <a:spLocks noGrp="1"/>
          </p:cNvSpPr>
          <p:nvPr>
            <p:ph type="title"/>
          </p:nvPr>
        </p:nvSpPr>
        <p:spPr>
          <a:xfrm>
            <a:off x="5934401" y="415925"/>
            <a:ext cx="5913967" cy="1184278"/>
          </a:xfrm>
        </p:spPr>
        <p:txBody>
          <a:bodyPr>
            <a:noAutofit/>
          </a:bodyPr>
          <a:lstStyle/>
          <a:p>
            <a:pPr algn="ctr"/>
            <a:r>
              <a:rPr lang="en-US" sz="3600" dirty="0">
                <a:latin typeface="Times New Roman" panose="02020603050405020304" pitchFamily="18" charset="0"/>
                <a:cs typeface="Times New Roman" panose="02020603050405020304" pitchFamily="18" charset="0"/>
              </a:rPr>
              <a:t>The Strategic Importance of New York</a:t>
            </a:r>
          </a:p>
        </p:txBody>
      </p:sp>
      <p:pic>
        <p:nvPicPr>
          <p:cNvPr id="9" name="Content Placeholder 8" descr="Map&#10;&#10;Description automatically generated">
            <a:extLst>
              <a:ext uri="{FF2B5EF4-FFF2-40B4-BE49-F238E27FC236}">
                <a16:creationId xmlns:a16="http://schemas.microsoft.com/office/drawing/2014/main" id="{2E43033D-76B5-4CD6-95CB-BB00896C84A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762"/>
          <a:stretch/>
        </p:blipFill>
        <p:spPr>
          <a:xfrm>
            <a:off x="838201" y="234972"/>
            <a:ext cx="4679545" cy="6489656"/>
          </a:xfrm>
        </p:spPr>
      </p:pic>
      <p:sp>
        <p:nvSpPr>
          <p:cNvPr id="10" name="TextBox 9">
            <a:extLst>
              <a:ext uri="{FF2B5EF4-FFF2-40B4-BE49-F238E27FC236}">
                <a16:creationId xmlns:a16="http://schemas.microsoft.com/office/drawing/2014/main" id="{8CF11457-F773-4A19-9C4A-7DEB66DC19D3}"/>
              </a:ext>
            </a:extLst>
          </p:cNvPr>
          <p:cNvSpPr txBox="1"/>
          <p:nvPr/>
        </p:nvSpPr>
        <p:spPr>
          <a:xfrm>
            <a:off x="5657445" y="1600203"/>
            <a:ext cx="646788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Land routes between the Southern and Northern states crossed through New York State. This meant that if Britain controlled New York State, the Americans wouldn’t be able move soldiers or supplies from the south to the north.</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Today we will learn how the Hudson Highlands played a key role in defending New York State against the British.</a:t>
            </a:r>
          </a:p>
        </p:txBody>
      </p:sp>
      <p:cxnSp>
        <p:nvCxnSpPr>
          <p:cNvPr id="4" name="Straight Connector 3">
            <a:extLst>
              <a:ext uri="{FF2B5EF4-FFF2-40B4-BE49-F238E27FC236}">
                <a16:creationId xmlns:a16="http://schemas.microsoft.com/office/drawing/2014/main" id="{D7F4FA46-3B30-4DDC-9587-CB44F848AFF2}"/>
              </a:ext>
            </a:extLst>
          </p:cNvPr>
          <p:cNvCxnSpPr/>
          <p:nvPr/>
        </p:nvCxnSpPr>
        <p:spPr>
          <a:xfrm flipV="1">
            <a:off x="2444472" y="1126276"/>
            <a:ext cx="1270000" cy="141812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20E75AC-2627-4B28-B55A-1EAD4B5D832B}"/>
              </a:ext>
            </a:extLst>
          </p:cNvPr>
          <p:cNvCxnSpPr>
            <a:cxnSpLocks/>
          </p:cNvCxnSpPr>
          <p:nvPr/>
        </p:nvCxnSpPr>
        <p:spPr>
          <a:xfrm flipV="1">
            <a:off x="2540000" y="2362201"/>
            <a:ext cx="673099" cy="15289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E4C2FA6-19C5-4C85-A46A-22F4A6B20398}"/>
              </a:ext>
            </a:extLst>
          </p:cNvPr>
          <p:cNvCxnSpPr>
            <a:cxnSpLocks/>
          </p:cNvCxnSpPr>
          <p:nvPr/>
        </p:nvCxnSpPr>
        <p:spPr>
          <a:xfrm flipV="1">
            <a:off x="1932567" y="1714500"/>
            <a:ext cx="1365250" cy="334902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7E34690B-DD3F-479D-B600-9FD2CC12B565}"/>
              </a:ext>
            </a:extLst>
          </p:cNvPr>
          <p:cNvSpPr/>
          <p:nvPr/>
        </p:nvSpPr>
        <p:spPr>
          <a:xfrm>
            <a:off x="2892942" y="1686983"/>
            <a:ext cx="291583" cy="927100"/>
          </a:xfrm>
          <a:custGeom>
            <a:avLst/>
            <a:gdLst>
              <a:gd name="connsiteX0" fmla="*/ 291583 w 291583"/>
              <a:gd name="connsiteY0" fmla="*/ 927100 h 927100"/>
              <a:gd name="connsiteX1" fmla="*/ 274650 w 291583"/>
              <a:gd name="connsiteY1" fmla="*/ 905934 h 927100"/>
              <a:gd name="connsiteX2" fmla="*/ 266183 w 291583"/>
              <a:gd name="connsiteY2" fmla="*/ 893234 h 927100"/>
              <a:gd name="connsiteX3" fmla="*/ 253483 w 291583"/>
              <a:gd name="connsiteY3" fmla="*/ 884767 h 927100"/>
              <a:gd name="connsiteX4" fmla="*/ 245016 w 291583"/>
              <a:gd name="connsiteY4" fmla="*/ 872067 h 927100"/>
              <a:gd name="connsiteX5" fmla="*/ 240783 w 291583"/>
              <a:gd name="connsiteY5" fmla="*/ 859367 h 927100"/>
              <a:gd name="connsiteX6" fmla="*/ 228083 w 291583"/>
              <a:gd name="connsiteY6" fmla="*/ 855134 h 927100"/>
              <a:gd name="connsiteX7" fmla="*/ 211150 w 291583"/>
              <a:gd name="connsiteY7" fmla="*/ 838200 h 927100"/>
              <a:gd name="connsiteX8" fmla="*/ 189983 w 291583"/>
              <a:gd name="connsiteY8" fmla="*/ 821267 h 927100"/>
              <a:gd name="connsiteX9" fmla="*/ 139183 w 291583"/>
              <a:gd name="connsiteY9" fmla="*/ 778934 h 927100"/>
              <a:gd name="connsiteX10" fmla="*/ 126483 w 291583"/>
              <a:gd name="connsiteY10" fmla="*/ 770467 h 927100"/>
              <a:gd name="connsiteX11" fmla="*/ 118016 w 291583"/>
              <a:gd name="connsiteY11" fmla="*/ 757767 h 927100"/>
              <a:gd name="connsiteX12" fmla="*/ 118016 w 291583"/>
              <a:gd name="connsiteY12" fmla="*/ 715434 h 927100"/>
              <a:gd name="connsiteX13" fmla="*/ 147650 w 291583"/>
              <a:gd name="connsiteY13" fmla="*/ 711200 h 927100"/>
              <a:gd name="connsiteX14" fmla="*/ 151883 w 291583"/>
              <a:gd name="connsiteY14" fmla="*/ 673100 h 927100"/>
              <a:gd name="connsiteX15" fmla="*/ 160350 w 291583"/>
              <a:gd name="connsiteY15" fmla="*/ 660400 h 927100"/>
              <a:gd name="connsiteX16" fmla="*/ 164583 w 291583"/>
              <a:gd name="connsiteY16" fmla="*/ 647700 h 927100"/>
              <a:gd name="connsiteX17" fmla="*/ 151883 w 291583"/>
              <a:gd name="connsiteY17" fmla="*/ 592667 h 927100"/>
              <a:gd name="connsiteX18" fmla="*/ 147650 w 291583"/>
              <a:gd name="connsiteY18" fmla="*/ 575734 h 927100"/>
              <a:gd name="connsiteX19" fmla="*/ 139183 w 291583"/>
              <a:gd name="connsiteY19" fmla="*/ 563034 h 927100"/>
              <a:gd name="connsiteX20" fmla="*/ 134950 w 291583"/>
              <a:gd name="connsiteY20" fmla="*/ 550334 h 927100"/>
              <a:gd name="connsiteX21" fmla="*/ 126483 w 291583"/>
              <a:gd name="connsiteY21" fmla="*/ 537634 h 927100"/>
              <a:gd name="connsiteX22" fmla="*/ 139183 w 291583"/>
              <a:gd name="connsiteY22" fmla="*/ 503767 h 927100"/>
              <a:gd name="connsiteX23" fmla="*/ 151883 w 291583"/>
              <a:gd name="connsiteY23" fmla="*/ 465667 h 927100"/>
              <a:gd name="connsiteX24" fmla="*/ 156116 w 291583"/>
              <a:gd name="connsiteY24" fmla="*/ 452967 h 927100"/>
              <a:gd name="connsiteX25" fmla="*/ 160350 w 291583"/>
              <a:gd name="connsiteY25" fmla="*/ 440267 h 927100"/>
              <a:gd name="connsiteX26" fmla="*/ 151883 w 291583"/>
              <a:gd name="connsiteY26" fmla="*/ 414867 h 927100"/>
              <a:gd name="connsiteX27" fmla="*/ 147650 w 291583"/>
              <a:gd name="connsiteY27" fmla="*/ 402167 h 927100"/>
              <a:gd name="connsiteX28" fmla="*/ 130716 w 291583"/>
              <a:gd name="connsiteY28" fmla="*/ 376767 h 927100"/>
              <a:gd name="connsiteX29" fmla="*/ 130716 w 291583"/>
              <a:gd name="connsiteY29" fmla="*/ 287867 h 927100"/>
              <a:gd name="connsiteX30" fmla="*/ 122250 w 291583"/>
              <a:gd name="connsiteY30" fmla="*/ 194734 h 927100"/>
              <a:gd name="connsiteX31" fmla="*/ 105316 w 291583"/>
              <a:gd name="connsiteY31" fmla="*/ 211667 h 927100"/>
              <a:gd name="connsiteX32" fmla="*/ 92616 w 291583"/>
              <a:gd name="connsiteY32" fmla="*/ 220134 h 927100"/>
              <a:gd name="connsiteX33" fmla="*/ 79916 w 291583"/>
              <a:gd name="connsiteY33" fmla="*/ 215900 h 927100"/>
              <a:gd name="connsiteX34" fmla="*/ 54516 w 291583"/>
              <a:gd name="connsiteY34" fmla="*/ 194734 h 927100"/>
              <a:gd name="connsiteX35" fmla="*/ 50283 w 291583"/>
              <a:gd name="connsiteY35" fmla="*/ 173567 h 927100"/>
              <a:gd name="connsiteX36" fmla="*/ 29116 w 291583"/>
              <a:gd name="connsiteY36" fmla="*/ 152400 h 927100"/>
              <a:gd name="connsiteX37" fmla="*/ 16416 w 291583"/>
              <a:gd name="connsiteY37" fmla="*/ 139700 h 927100"/>
              <a:gd name="connsiteX38" fmla="*/ 7950 w 291583"/>
              <a:gd name="connsiteY38" fmla="*/ 114300 h 927100"/>
              <a:gd name="connsiteX39" fmla="*/ 3716 w 291583"/>
              <a:gd name="connsiteY39" fmla="*/ 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91583" h="927100">
                <a:moveTo>
                  <a:pt x="291583" y="927100"/>
                </a:moveTo>
                <a:cubicBezTo>
                  <a:pt x="285939" y="920045"/>
                  <a:pt x="280071" y="913162"/>
                  <a:pt x="274650" y="905934"/>
                </a:cubicBezTo>
                <a:cubicBezTo>
                  <a:pt x="271597" y="901864"/>
                  <a:pt x="269781" y="896832"/>
                  <a:pt x="266183" y="893234"/>
                </a:cubicBezTo>
                <a:cubicBezTo>
                  <a:pt x="262585" y="889636"/>
                  <a:pt x="257716" y="887589"/>
                  <a:pt x="253483" y="884767"/>
                </a:cubicBezTo>
                <a:cubicBezTo>
                  <a:pt x="250661" y="880534"/>
                  <a:pt x="247291" y="876618"/>
                  <a:pt x="245016" y="872067"/>
                </a:cubicBezTo>
                <a:cubicBezTo>
                  <a:pt x="243020" y="868076"/>
                  <a:pt x="243938" y="862522"/>
                  <a:pt x="240783" y="859367"/>
                </a:cubicBezTo>
                <a:cubicBezTo>
                  <a:pt x="237628" y="856212"/>
                  <a:pt x="232316" y="856545"/>
                  <a:pt x="228083" y="855134"/>
                </a:cubicBezTo>
                <a:cubicBezTo>
                  <a:pt x="218848" y="827426"/>
                  <a:pt x="231675" y="854620"/>
                  <a:pt x="211150" y="838200"/>
                </a:cubicBezTo>
                <a:cubicBezTo>
                  <a:pt x="183798" y="816318"/>
                  <a:pt x="221902" y="831906"/>
                  <a:pt x="189983" y="821267"/>
                </a:cubicBezTo>
                <a:cubicBezTo>
                  <a:pt x="157386" y="788670"/>
                  <a:pt x="174547" y="802510"/>
                  <a:pt x="139183" y="778934"/>
                </a:cubicBezTo>
                <a:lnTo>
                  <a:pt x="126483" y="770467"/>
                </a:lnTo>
                <a:cubicBezTo>
                  <a:pt x="123661" y="766234"/>
                  <a:pt x="120291" y="762318"/>
                  <a:pt x="118016" y="757767"/>
                </a:cubicBezTo>
                <a:cubicBezTo>
                  <a:pt x="112516" y="746766"/>
                  <a:pt x="108931" y="724519"/>
                  <a:pt x="118016" y="715434"/>
                </a:cubicBezTo>
                <a:cubicBezTo>
                  <a:pt x="125072" y="708378"/>
                  <a:pt x="137772" y="712611"/>
                  <a:pt x="147650" y="711200"/>
                </a:cubicBezTo>
                <a:cubicBezTo>
                  <a:pt x="149061" y="698500"/>
                  <a:pt x="148784" y="685497"/>
                  <a:pt x="151883" y="673100"/>
                </a:cubicBezTo>
                <a:cubicBezTo>
                  <a:pt x="153117" y="668164"/>
                  <a:pt x="158075" y="664951"/>
                  <a:pt x="160350" y="660400"/>
                </a:cubicBezTo>
                <a:cubicBezTo>
                  <a:pt x="162346" y="656409"/>
                  <a:pt x="163172" y="651933"/>
                  <a:pt x="164583" y="647700"/>
                </a:cubicBezTo>
                <a:cubicBezTo>
                  <a:pt x="154755" y="578902"/>
                  <a:pt x="167381" y="654661"/>
                  <a:pt x="151883" y="592667"/>
                </a:cubicBezTo>
                <a:cubicBezTo>
                  <a:pt x="150472" y="587023"/>
                  <a:pt x="149942" y="581082"/>
                  <a:pt x="147650" y="575734"/>
                </a:cubicBezTo>
                <a:cubicBezTo>
                  <a:pt x="145646" y="571057"/>
                  <a:pt x="142005" y="567267"/>
                  <a:pt x="139183" y="563034"/>
                </a:cubicBezTo>
                <a:cubicBezTo>
                  <a:pt x="137772" y="558801"/>
                  <a:pt x="136946" y="554325"/>
                  <a:pt x="134950" y="550334"/>
                </a:cubicBezTo>
                <a:cubicBezTo>
                  <a:pt x="132675" y="545783"/>
                  <a:pt x="127114" y="542683"/>
                  <a:pt x="126483" y="537634"/>
                </a:cubicBezTo>
                <a:cubicBezTo>
                  <a:pt x="124555" y="522215"/>
                  <a:pt x="131786" y="514862"/>
                  <a:pt x="139183" y="503767"/>
                </a:cubicBezTo>
                <a:lnTo>
                  <a:pt x="151883" y="465667"/>
                </a:lnTo>
                <a:lnTo>
                  <a:pt x="156116" y="452967"/>
                </a:lnTo>
                <a:lnTo>
                  <a:pt x="160350" y="440267"/>
                </a:lnTo>
                <a:lnTo>
                  <a:pt x="151883" y="414867"/>
                </a:lnTo>
                <a:cubicBezTo>
                  <a:pt x="150472" y="410634"/>
                  <a:pt x="150125" y="405880"/>
                  <a:pt x="147650" y="402167"/>
                </a:cubicBezTo>
                <a:lnTo>
                  <a:pt x="130716" y="376767"/>
                </a:lnTo>
                <a:cubicBezTo>
                  <a:pt x="117653" y="337575"/>
                  <a:pt x="130716" y="381965"/>
                  <a:pt x="130716" y="287867"/>
                </a:cubicBezTo>
                <a:cubicBezTo>
                  <a:pt x="130716" y="216381"/>
                  <a:pt x="134230" y="230677"/>
                  <a:pt x="122250" y="194734"/>
                </a:cubicBezTo>
                <a:cubicBezTo>
                  <a:pt x="94542" y="203969"/>
                  <a:pt x="121736" y="191142"/>
                  <a:pt x="105316" y="211667"/>
                </a:cubicBezTo>
                <a:cubicBezTo>
                  <a:pt x="102138" y="215640"/>
                  <a:pt x="96849" y="217312"/>
                  <a:pt x="92616" y="220134"/>
                </a:cubicBezTo>
                <a:cubicBezTo>
                  <a:pt x="88383" y="218723"/>
                  <a:pt x="83907" y="217896"/>
                  <a:pt x="79916" y="215900"/>
                </a:cubicBezTo>
                <a:cubicBezTo>
                  <a:pt x="68126" y="210005"/>
                  <a:pt x="63880" y="204098"/>
                  <a:pt x="54516" y="194734"/>
                </a:cubicBezTo>
                <a:cubicBezTo>
                  <a:pt x="53105" y="187678"/>
                  <a:pt x="52809" y="180304"/>
                  <a:pt x="50283" y="173567"/>
                </a:cubicBezTo>
                <a:cubicBezTo>
                  <a:pt x="44639" y="158516"/>
                  <a:pt x="40404" y="161807"/>
                  <a:pt x="29116" y="152400"/>
                </a:cubicBezTo>
                <a:cubicBezTo>
                  <a:pt x="24517" y="148567"/>
                  <a:pt x="20649" y="143933"/>
                  <a:pt x="16416" y="139700"/>
                </a:cubicBezTo>
                <a:lnTo>
                  <a:pt x="7950" y="114300"/>
                </a:lnTo>
                <a:cubicBezTo>
                  <a:pt x="-6995" y="69465"/>
                  <a:pt x="3716" y="106116"/>
                  <a:pt x="3716"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A456112C-5E11-49A8-B435-033A039CB136}"/>
              </a:ext>
            </a:extLst>
          </p:cNvPr>
          <p:cNvCxnSpPr/>
          <p:nvPr/>
        </p:nvCxnSpPr>
        <p:spPr>
          <a:xfrm flipH="1" flipV="1">
            <a:off x="2216668" y="1367275"/>
            <a:ext cx="571500" cy="36618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7D061B1-C0FC-4588-92F4-3A45971BDE16}"/>
              </a:ext>
            </a:extLst>
          </p:cNvPr>
          <p:cNvSpPr txBox="1"/>
          <p:nvPr/>
        </p:nvSpPr>
        <p:spPr>
          <a:xfrm>
            <a:off x="942974" y="1152525"/>
            <a:ext cx="133719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Hudson River</a:t>
            </a:r>
          </a:p>
        </p:txBody>
      </p:sp>
    </p:spTree>
    <p:extLst>
      <p:ext uri="{BB962C8B-B14F-4D97-AF65-F5344CB8AC3E}">
        <p14:creationId xmlns:p14="http://schemas.microsoft.com/office/powerpoint/2010/main" val="335236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6ABE4-2F5D-40D3-A14A-9FA8945FA555}"/>
              </a:ext>
            </a:extLst>
          </p:cNvPr>
          <p:cNvSpPr>
            <a:spLocks noGrp="1"/>
          </p:cNvSpPr>
          <p:nvPr>
            <p:ph type="title"/>
          </p:nvPr>
        </p:nvSpPr>
        <p:spPr>
          <a:xfrm>
            <a:off x="784743" y="685800"/>
            <a:ext cx="5793475" cy="1485900"/>
          </a:xfrm>
        </p:spPr>
        <p:txBody>
          <a:bodyPr>
            <a:normAutofit/>
          </a:bodyPr>
          <a:lstStyle/>
          <a:p>
            <a:r>
              <a:rPr lang="en-US" sz="3700">
                <a:latin typeface="Times New Roman" panose="02020603050405020304" pitchFamily="18" charset="0"/>
                <a:cs typeface="Times New Roman" panose="02020603050405020304" pitchFamily="18" charset="0"/>
              </a:rPr>
              <a:t>New York at the Beginning of the Revolution</a:t>
            </a:r>
          </a:p>
        </p:txBody>
      </p:sp>
      <p:sp>
        <p:nvSpPr>
          <p:cNvPr id="3" name="Content Placeholder 2">
            <a:extLst>
              <a:ext uri="{FF2B5EF4-FFF2-40B4-BE49-F238E27FC236}">
                <a16:creationId xmlns:a16="http://schemas.microsoft.com/office/drawing/2014/main" id="{D5204A62-F6A1-49AD-9685-5618562CDE45}"/>
              </a:ext>
            </a:extLst>
          </p:cNvPr>
          <p:cNvSpPr>
            <a:spLocks noGrp="1"/>
          </p:cNvSpPr>
          <p:nvPr>
            <p:ph idx="1"/>
          </p:nvPr>
        </p:nvSpPr>
        <p:spPr>
          <a:xfrm>
            <a:off x="132080" y="2286000"/>
            <a:ext cx="6918959" cy="3581400"/>
          </a:xfrm>
        </p:spPr>
        <p:txBody>
          <a:bodyPr>
            <a:normAutofit/>
          </a:bodyPr>
          <a:lstStyle/>
          <a:p>
            <a:r>
              <a:rPr lang="en-US" sz="2400" dirty="0">
                <a:latin typeface="Times New Roman" panose="02020603050405020304" pitchFamily="18" charset="0"/>
                <a:cs typeface="Times New Roman" panose="02020603050405020304" pitchFamily="18" charset="0"/>
              </a:rPr>
              <a:t>The American Revolution began in 1775 with battles in Massachusetts. By 1776 fighting moved to New York.</a:t>
            </a:r>
          </a:p>
          <a:p>
            <a:r>
              <a:rPr lang="en-US" sz="2400" dirty="0">
                <a:latin typeface="Times New Roman" panose="02020603050405020304" pitchFamily="18" charset="0"/>
                <a:cs typeface="Times New Roman" panose="02020603050405020304" pitchFamily="18" charset="0"/>
              </a:rPr>
              <a:t>The Americans lost the Battle of Long Island, the Battle of White Plains in Westchester County, and the Battle of Fort Washington in New York City. </a:t>
            </a:r>
          </a:p>
          <a:p>
            <a:r>
              <a:rPr lang="en-US" sz="2400" dirty="0">
                <a:latin typeface="Times New Roman" panose="02020603050405020304" pitchFamily="18" charset="0"/>
                <a:cs typeface="Times New Roman" panose="02020603050405020304" pitchFamily="18" charset="0"/>
              </a:rPr>
              <a:t>The British took control of New York City in September of 1776.</a:t>
            </a:r>
          </a:p>
          <a:p>
            <a:pPr marL="0" indent="0">
              <a:buNone/>
            </a:pPr>
            <a:endParaRPr lang="en-US"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 outdoor, street, drawn&#10;&#10;Description automatically generated">
            <a:extLst>
              <a:ext uri="{FF2B5EF4-FFF2-40B4-BE49-F238E27FC236}">
                <a16:creationId xmlns:a16="http://schemas.microsoft.com/office/drawing/2014/main" id="{1913F3F5-04C5-4B64-B693-75C74581C749}"/>
              </a:ext>
            </a:extLst>
          </p:cNvPr>
          <p:cNvPicPr>
            <a:picLocks noChangeAspect="1"/>
          </p:cNvPicPr>
          <p:nvPr/>
        </p:nvPicPr>
        <p:blipFill rotWithShape="1">
          <a:blip r:embed="rId2">
            <a:extLst>
              <a:ext uri="{28A0092B-C50C-407E-A947-70E740481C1C}">
                <a14:useLocalDpi xmlns:a14="http://schemas.microsoft.com/office/drawing/2010/main" val="0"/>
              </a:ext>
            </a:extLst>
          </a:blip>
          <a:srcRect l="31605" r="22984" b="-1"/>
          <a:stretch/>
        </p:blipFill>
        <p:spPr>
          <a:xfrm>
            <a:off x="7612260" y="10"/>
            <a:ext cx="4579739" cy="6857990"/>
          </a:xfrm>
          <a:prstGeom prst="rect">
            <a:avLst/>
          </a:prstGeom>
        </p:spPr>
      </p:pic>
    </p:spTree>
    <p:extLst>
      <p:ext uri="{BB962C8B-B14F-4D97-AF65-F5344CB8AC3E}">
        <p14:creationId xmlns:p14="http://schemas.microsoft.com/office/powerpoint/2010/main" val="56129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99388-4DFE-45D5-8E6D-FA106D42CCD7}"/>
              </a:ext>
            </a:extLst>
          </p:cNvPr>
          <p:cNvSpPr>
            <a:spLocks noGrp="1"/>
          </p:cNvSpPr>
          <p:nvPr>
            <p:ph type="title"/>
          </p:nvPr>
        </p:nvSpPr>
        <p:spPr>
          <a:xfrm>
            <a:off x="5399722" y="250825"/>
            <a:ext cx="6339839" cy="1325563"/>
          </a:xfrm>
        </p:spPr>
        <p:txBody>
          <a:bodyPr>
            <a:normAutofit/>
          </a:bodyPr>
          <a:lstStyle/>
          <a:p>
            <a:pPr algn="ctr"/>
            <a:r>
              <a:rPr lang="en-US" sz="4000" dirty="0">
                <a:latin typeface="Times New Roman" panose="02020603050405020304" pitchFamily="18" charset="0"/>
                <a:cs typeface="Times New Roman" panose="02020603050405020304" pitchFamily="18" charset="0"/>
              </a:rPr>
              <a:t>The Hudson River and Hudson Highlands</a:t>
            </a:r>
          </a:p>
        </p:txBody>
      </p:sp>
      <p:sp>
        <p:nvSpPr>
          <p:cNvPr id="3" name="Content Placeholder 2">
            <a:extLst>
              <a:ext uri="{FF2B5EF4-FFF2-40B4-BE49-F238E27FC236}">
                <a16:creationId xmlns:a16="http://schemas.microsoft.com/office/drawing/2014/main" id="{10F9AEE1-3105-4331-9E12-1592FC0BD703}"/>
              </a:ext>
            </a:extLst>
          </p:cNvPr>
          <p:cNvSpPr>
            <a:spLocks noGrp="1"/>
          </p:cNvSpPr>
          <p:nvPr>
            <p:ph idx="1"/>
          </p:nvPr>
        </p:nvSpPr>
        <p:spPr>
          <a:xfrm>
            <a:off x="4857750" y="2149475"/>
            <a:ext cx="7172325" cy="3298825"/>
          </a:xfrm>
        </p:spPr>
        <p:txBody>
          <a:bodyPr>
            <a:normAutofit/>
          </a:bodyPr>
          <a:lstStyle/>
          <a:p>
            <a:r>
              <a:rPr lang="en-US" sz="2400" dirty="0">
                <a:latin typeface="Times New Roman" panose="02020603050405020304" pitchFamily="18" charset="0"/>
                <a:cs typeface="Times New Roman" panose="02020603050405020304" pitchFamily="18" charset="0"/>
              </a:rPr>
              <a:t>The Hudson River ends in New York City where it connects to the Atlantic Ocean.</a:t>
            </a:r>
          </a:p>
          <a:p>
            <a:r>
              <a:rPr lang="en-US" sz="2400" dirty="0">
                <a:latin typeface="Times New Roman" panose="02020603050405020304" pitchFamily="18" charset="0"/>
                <a:cs typeface="Times New Roman" panose="02020603050405020304" pitchFamily="18" charset="0"/>
              </a:rPr>
              <a:t>The Hudson Highlands are mountains on both sides Hudson River located north of New York City. </a:t>
            </a:r>
          </a:p>
          <a:p>
            <a:r>
              <a:rPr lang="en-US" sz="2400" dirty="0">
                <a:latin typeface="Times New Roman" panose="02020603050405020304" pitchFamily="18" charset="0"/>
                <a:cs typeface="Times New Roman" panose="02020603050405020304" pitchFamily="18" charset="0"/>
              </a:rPr>
              <a:t>The Hudson River becomes narrow and curved in the Hudson Highlands. </a:t>
            </a:r>
          </a:p>
        </p:txBody>
      </p:sp>
      <p:pic>
        <p:nvPicPr>
          <p:cNvPr id="5" name="Picture 4" descr="Map&#10;&#10;Description automatically generated">
            <a:extLst>
              <a:ext uri="{FF2B5EF4-FFF2-40B4-BE49-F238E27FC236}">
                <a16:creationId xmlns:a16="http://schemas.microsoft.com/office/drawing/2014/main" id="{870FFEAD-1AE3-4934-8604-4C74249BF4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535" y="0"/>
            <a:ext cx="2280299" cy="6858000"/>
          </a:xfrm>
          <a:prstGeom prst="rect">
            <a:avLst/>
          </a:prstGeom>
        </p:spPr>
      </p:pic>
      <p:cxnSp>
        <p:nvCxnSpPr>
          <p:cNvPr id="7" name="Straight Arrow Connector 6">
            <a:extLst>
              <a:ext uri="{FF2B5EF4-FFF2-40B4-BE49-F238E27FC236}">
                <a16:creationId xmlns:a16="http://schemas.microsoft.com/office/drawing/2014/main" id="{99CC270E-1DEF-4C50-ADAF-2547B8166A66}"/>
              </a:ext>
            </a:extLst>
          </p:cNvPr>
          <p:cNvCxnSpPr>
            <a:cxnSpLocks/>
          </p:cNvCxnSpPr>
          <p:nvPr/>
        </p:nvCxnSpPr>
        <p:spPr>
          <a:xfrm flipH="1">
            <a:off x="2286000" y="1690688"/>
            <a:ext cx="933296" cy="13493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82D1D88-DC96-4EDB-83D8-7C709911BB37}"/>
              </a:ext>
            </a:extLst>
          </p:cNvPr>
          <p:cNvCxnSpPr>
            <a:cxnSpLocks/>
          </p:cNvCxnSpPr>
          <p:nvPr/>
        </p:nvCxnSpPr>
        <p:spPr>
          <a:xfrm flipH="1">
            <a:off x="1554481" y="5527040"/>
            <a:ext cx="1664815" cy="26098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CB97E4B-7AFF-4D5A-979A-91A8513FF9B8}"/>
              </a:ext>
            </a:extLst>
          </p:cNvPr>
          <p:cNvSpPr txBox="1"/>
          <p:nvPr/>
        </p:nvSpPr>
        <p:spPr>
          <a:xfrm>
            <a:off x="2928945" y="1367522"/>
            <a:ext cx="1664816"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Hudson Highlands</a:t>
            </a:r>
          </a:p>
        </p:txBody>
      </p:sp>
      <p:sp>
        <p:nvSpPr>
          <p:cNvPr id="13" name="TextBox 12">
            <a:extLst>
              <a:ext uri="{FF2B5EF4-FFF2-40B4-BE49-F238E27FC236}">
                <a16:creationId xmlns:a16="http://schemas.microsoft.com/office/drawing/2014/main" id="{5CD6802F-3184-4D32-BCE9-C5A6FB6A699A}"/>
              </a:ext>
            </a:extLst>
          </p:cNvPr>
          <p:cNvSpPr txBox="1"/>
          <p:nvPr/>
        </p:nvSpPr>
        <p:spPr>
          <a:xfrm>
            <a:off x="3029834" y="5203874"/>
            <a:ext cx="1664816"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Start of the Hudson River</a:t>
            </a:r>
          </a:p>
        </p:txBody>
      </p:sp>
      <p:cxnSp>
        <p:nvCxnSpPr>
          <p:cNvPr id="10" name="Straight Connector 9">
            <a:extLst>
              <a:ext uri="{FF2B5EF4-FFF2-40B4-BE49-F238E27FC236}">
                <a16:creationId xmlns:a16="http://schemas.microsoft.com/office/drawing/2014/main" id="{9ABBE546-356B-4FB6-AA23-83AD324BF1EC}"/>
              </a:ext>
            </a:extLst>
          </p:cNvPr>
          <p:cNvCxnSpPr>
            <a:cxnSpLocks/>
          </p:cNvCxnSpPr>
          <p:nvPr/>
        </p:nvCxnSpPr>
        <p:spPr>
          <a:xfrm flipH="1">
            <a:off x="5273992" y="1481138"/>
            <a:ext cx="659130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49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5E7A-C300-4C0E-A556-A44FF0C78CFB}"/>
              </a:ext>
            </a:extLst>
          </p:cNvPr>
          <p:cNvSpPr>
            <a:spLocks noGrp="1"/>
          </p:cNvSpPr>
          <p:nvPr>
            <p:ph type="title"/>
          </p:nvPr>
        </p:nvSpPr>
        <p:spPr>
          <a:xfrm>
            <a:off x="5823837" y="596900"/>
            <a:ext cx="6051550" cy="1485900"/>
          </a:xfrm>
        </p:spPr>
        <p:txBody>
          <a:bodyPr>
            <a:normAutofit/>
          </a:bodyPr>
          <a:lstStyle/>
          <a:p>
            <a:pPr algn="ctr"/>
            <a:r>
              <a:rPr lang="en-US" dirty="0">
                <a:latin typeface="Times New Roman" panose="02020603050405020304" pitchFamily="18" charset="0"/>
                <a:cs typeface="Times New Roman" panose="02020603050405020304" pitchFamily="18" charset="0"/>
              </a:rPr>
              <a:t>Strategic Importance of the Hudson Highlands</a:t>
            </a:r>
          </a:p>
        </p:txBody>
      </p:sp>
      <p:pic>
        <p:nvPicPr>
          <p:cNvPr id="6" name="Picture 5" descr="A picture containing nature&#10;&#10;Description automatically generated">
            <a:extLst>
              <a:ext uri="{FF2B5EF4-FFF2-40B4-BE49-F238E27FC236}">
                <a16:creationId xmlns:a16="http://schemas.microsoft.com/office/drawing/2014/main" id="{071FE001-180F-4F0B-931A-8F5EE5AFC610}"/>
              </a:ext>
            </a:extLst>
          </p:cNvPr>
          <p:cNvPicPr>
            <a:picLocks noChangeAspect="1"/>
          </p:cNvPicPr>
          <p:nvPr/>
        </p:nvPicPr>
        <p:blipFill rotWithShape="1">
          <a:blip r:embed="rId2">
            <a:extLst>
              <a:ext uri="{28A0092B-C50C-407E-A947-70E740481C1C}">
                <a14:useLocalDpi xmlns:a14="http://schemas.microsoft.com/office/drawing/2010/main" val="0"/>
              </a:ext>
            </a:extLst>
          </a:blip>
          <a:srcRect l="25673" r="14110" b="-3"/>
          <a:stretch/>
        </p:blipFill>
        <p:spPr>
          <a:xfrm>
            <a:off x="895350" y="1343025"/>
            <a:ext cx="4630655" cy="4998607"/>
          </a:xfrm>
          <a:prstGeom prst="rect">
            <a:avLst/>
          </a:prstGeom>
        </p:spPr>
      </p:pic>
      <p:sp>
        <p:nvSpPr>
          <p:cNvPr id="3" name="Content Placeholder 2">
            <a:extLst>
              <a:ext uri="{FF2B5EF4-FFF2-40B4-BE49-F238E27FC236}">
                <a16:creationId xmlns:a16="http://schemas.microsoft.com/office/drawing/2014/main" id="{33C3CE7E-50F4-4EC9-B0E0-EEA3FC2EA774}"/>
              </a:ext>
            </a:extLst>
          </p:cNvPr>
          <p:cNvSpPr>
            <a:spLocks noGrp="1"/>
          </p:cNvSpPr>
          <p:nvPr>
            <p:ph idx="1"/>
          </p:nvPr>
        </p:nvSpPr>
        <p:spPr>
          <a:xfrm>
            <a:off x="5761224" y="2260600"/>
            <a:ext cx="6176776" cy="3581400"/>
          </a:xfrm>
        </p:spPr>
        <p:txBody>
          <a:bodyPr>
            <a:normAutofit/>
          </a:bodyPr>
          <a:lstStyle/>
          <a:p>
            <a:r>
              <a:rPr lang="en-US" dirty="0">
                <a:latin typeface="Times New Roman" panose="02020603050405020304" pitchFamily="18" charset="0"/>
                <a:cs typeface="Times New Roman" panose="02020603050405020304" pitchFamily="18" charset="0"/>
              </a:rPr>
              <a:t>The Americans controlled the Hudson Highlands. This allowed the army to move food, supplies, and soldiers through New York State to the Upper, Middle, and Lower states.</a:t>
            </a:r>
          </a:p>
          <a:p>
            <a:r>
              <a:rPr lang="en-US" dirty="0">
                <a:latin typeface="Times New Roman" panose="02020603050405020304" pitchFamily="18" charset="0"/>
                <a:cs typeface="Times New Roman" panose="02020603050405020304" pitchFamily="18" charset="0"/>
              </a:rPr>
              <a:t>Controlling the Hudson Highlands prevented the British from sailing up the Hudson River and capturing the rest of the New York State.</a:t>
            </a:r>
          </a:p>
          <a:p>
            <a:r>
              <a:rPr lang="en-US" dirty="0">
                <a:latin typeface="Times New Roman" panose="02020603050405020304" pitchFamily="18" charset="0"/>
                <a:cs typeface="Times New Roman" panose="02020603050405020304" pitchFamily="18" charset="0"/>
              </a:rPr>
              <a:t> If the Americans lost the Hudson Highlands, the United States would be divided in two.</a:t>
            </a:r>
          </a:p>
        </p:txBody>
      </p:sp>
    </p:spTree>
    <p:extLst>
      <p:ext uri="{BB962C8B-B14F-4D97-AF65-F5344CB8AC3E}">
        <p14:creationId xmlns:p14="http://schemas.microsoft.com/office/powerpoint/2010/main" val="413454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548F-1D53-4F7C-A846-F19D865393C4}"/>
              </a:ext>
            </a:extLst>
          </p:cNvPr>
          <p:cNvSpPr>
            <a:spLocks noGrp="1"/>
          </p:cNvSpPr>
          <p:nvPr>
            <p:ph type="title"/>
          </p:nvPr>
        </p:nvSpPr>
        <p:spPr>
          <a:xfrm>
            <a:off x="1935480" y="444500"/>
            <a:ext cx="8321040" cy="1092200"/>
          </a:xfrm>
        </p:spPr>
        <p:txBody>
          <a:bodyPr>
            <a:normAutofit/>
          </a:bodyPr>
          <a:lstStyle/>
          <a:p>
            <a:pPr algn="ctr"/>
            <a:r>
              <a:rPr lang="en-US" dirty="0">
                <a:latin typeface="Times New Roman" panose="02020603050405020304" pitchFamily="18" charset="0"/>
                <a:cs typeface="Times New Roman" panose="02020603050405020304" pitchFamily="18" charset="0"/>
              </a:rPr>
              <a:t>Battles in the Highlands</a:t>
            </a:r>
          </a:p>
        </p:txBody>
      </p:sp>
      <p:sp>
        <p:nvSpPr>
          <p:cNvPr id="3" name="Content Placeholder 2">
            <a:extLst>
              <a:ext uri="{FF2B5EF4-FFF2-40B4-BE49-F238E27FC236}">
                <a16:creationId xmlns:a16="http://schemas.microsoft.com/office/drawing/2014/main" id="{F23AA3E2-F1EE-4920-8C23-4E13AD413990}"/>
              </a:ext>
            </a:extLst>
          </p:cNvPr>
          <p:cNvSpPr>
            <a:spLocks noGrp="1"/>
          </p:cNvSpPr>
          <p:nvPr>
            <p:ph idx="1"/>
          </p:nvPr>
        </p:nvSpPr>
        <p:spPr>
          <a:xfrm>
            <a:off x="762000" y="2286000"/>
            <a:ext cx="4643120" cy="4381500"/>
          </a:xfrm>
        </p:spPr>
        <p:txBody>
          <a:bodyPr>
            <a:noAutofit/>
          </a:bodyPr>
          <a:lstStyle/>
          <a:p>
            <a:r>
              <a:rPr lang="en-US" sz="2400" dirty="0">
                <a:latin typeface="Times New Roman" panose="02020603050405020304" pitchFamily="18" charset="0"/>
                <a:cs typeface="Times New Roman" panose="02020603050405020304" pitchFamily="18" charset="0"/>
              </a:rPr>
              <a:t>In October 1777, a British army sailed up the Hudson River from New York City and captured two  American forts in the Hudson Highlands called Fort Clinton and Fort Montgomery.</a:t>
            </a:r>
          </a:p>
          <a:p>
            <a:r>
              <a:rPr lang="en-US" sz="2400" dirty="0">
                <a:latin typeface="Times New Roman" panose="02020603050405020304" pitchFamily="18" charset="0"/>
                <a:cs typeface="Times New Roman" panose="02020603050405020304" pitchFamily="18" charset="0"/>
              </a:rPr>
              <a:t>Beverly Robinson, a </a:t>
            </a:r>
            <a:r>
              <a:rPr lang="en-US" sz="2400" b="1" dirty="0">
                <a:latin typeface="Times New Roman" panose="02020603050405020304" pitchFamily="18" charset="0"/>
                <a:cs typeface="Times New Roman" panose="02020603050405020304" pitchFamily="18" charset="0"/>
              </a:rPr>
              <a:t>Loyalist</a:t>
            </a:r>
            <a:r>
              <a:rPr lang="en-US" sz="2400" dirty="0">
                <a:latin typeface="Times New Roman" panose="02020603050405020304" pitchFamily="18" charset="0"/>
                <a:cs typeface="Times New Roman" panose="02020603050405020304" pitchFamily="18" charset="0"/>
              </a:rPr>
              <a:t> from what is now Garrison, NY, helped lead the British attack.</a:t>
            </a:r>
          </a:p>
          <a:p>
            <a:r>
              <a:rPr lang="en-US" sz="2400" dirty="0">
                <a:latin typeface="Times New Roman" panose="02020603050405020304" pitchFamily="18" charset="0"/>
                <a:cs typeface="Times New Roman" panose="02020603050405020304" pitchFamily="18" charset="0"/>
              </a:rPr>
              <a:t>A Loyalist was an American colonist who stayed loyal to the British.</a:t>
            </a:r>
          </a:p>
        </p:txBody>
      </p:sp>
      <p:pic>
        <p:nvPicPr>
          <p:cNvPr id="5" name="Picture 4" descr="Map&#10;&#10;Description automatically generated">
            <a:extLst>
              <a:ext uri="{FF2B5EF4-FFF2-40B4-BE49-F238E27FC236}">
                <a16:creationId xmlns:a16="http://schemas.microsoft.com/office/drawing/2014/main" id="{2C919499-06EE-498D-A734-75D6E6418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935" y="1846580"/>
            <a:ext cx="6517065" cy="4994447"/>
          </a:xfrm>
          <a:prstGeom prst="rect">
            <a:avLst/>
          </a:prstGeom>
        </p:spPr>
      </p:pic>
    </p:spTree>
    <p:extLst>
      <p:ext uri="{BB962C8B-B14F-4D97-AF65-F5344CB8AC3E}">
        <p14:creationId xmlns:p14="http://schemas.microsoft.com/office/powerpoint/2010/main" val="2243353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548F-1D53-4F7C-A846-F19D865393C4}"/>
              </a:ext>
            </a:extLst>
          </p:cNvPr>
          <p:cNvSpPr>
            <a:spLocks noGrp="1"/>
          </p:cNvSpPr>
          <p:nvPr>
            <p:ph type="title"/>
          </p:nvPr>
        </p:nvSpPr>
        <p:spPr>
          <a:xfrm>
            <a:off x="1935480" y="549275"/>
            <a:ext cx="8321040" cy="1092200"/>
          </a:xfrm>
        </p:spPr>
        <p:txBody>
          <a:bodyPr>
            <a:normAutofit/>
          </a:bodyPr>
          <a:lstStyle/>
          <a:p>
            <a:pPr algn="ctr"/>
            <a:r>
              <a:rPr lang="en-US" dirty="0">
                <a:latin typeface="Times New Roman" panose="02020603050405020304" pitchFamily="18" charset="0"/>
                <a:cs typeface="Times New Roman" panose="02020603050405020304" pitchFamily="18" charset="0"/>
              </a:rPr>
              <a:t>Battles in the Highlands</a:t>
            </a:r>
          </a:p>
        </p:txBody>
      </p:sp>
      <p:pic>
        <p:nvPicPr>
          <p:cNvPr id="5" name="Picture 4" descr="Map&#10;&#10;Description automatically generated">
            <a:extLst>
              <a:ext uri="{FF2B5EF4-FFF2-40B4-BE49-F238E27FC236}">
                <a16:creationId xmlns:a16="http://schemas.microsoft.com/office/drawing/2014/main" id="{2C919499-06EE-498D-A734-75D6E6418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935" y="1875155"/>
            <a:ext cx="6517065" cy="4994447"/>
          </a:xfrm>
          <a:prstGeom prst="rect">
            <a:avLst/>
          </a:prstGeom>
        </p:spPr>
      </p:pic>
      <p:sp>
        <p:nvSpPr>
          <p:cNvPr id="7" name="Content Placeholder 2">
            <a:extLst>
              <a:ext uri="{FF2B5EF4-FFF2-40B4-BE49-F238E27FC236}">
                <a16:creationId xmlns:a16="http://schemas.microsoft.com/office/drawing/2014/main" id="{2B41FA7C-F61A-4032-93BC-B29DA22F612B}"/>
              </a:ext>
            </a:extLst>
          </p:cNvPr>
          <p:cNvSpPr>
            <a:spLocks noGrp="1"/>
          </p:cNvSpPr>
          <p:nvPr>
            <p:ph idx="1"/>
          </p:nvPr>
        </p:nvSpPr>
        <p:spPr>
          <a:xfrm>
            <a:off x="762000" y="2286000"/>
            <a:ext cx="4643120" cy="3581400"/>
          </a:xfrm>
        </p:spPr>
        <p:txBody>
          <a:bodyPr>
            <a:noAutofit/>
          </a:bodyPr>
          <a:lstStyle/>
          <a:p>
            <a:r>
              <a:rPr lang="en-US" sz="2400" dirty="0">
                <a:solidFill>
                  <a:schemeClr val="tx1">
                    <a:alpha val="60000"/>
                  </a:schemeClr>
                </a:solidFill>
                <a:latin typeface="Times New Roman" panose="02020603050405020304" pitchFamily="18" charset="0"/>
                <a:cs typeface="Times New Roman" panose="02020603050405020304" pitchFamily="18" charset="0"/>
              </a:rPr>
              <a:t>The British destroyed the Forts and a chain that the Americans placed across the Hudson River to keep British ships from sailing further upriver.</a:t>
            </a:r>
          </a:p>
          <a:p>
            <a:r>
              <a:rPr lang="en-US" sz="2400" dirty="0">
                <a:solidFill>
                  <a:schemeClr val="tx1">
                    <a:alpha val="60000"/>
                  </a:schemeClr>
                </a:solidFill>
                <a:latin typeface="Times New Roman" panose="02020603050405020304" pitchFamily="18" charset="0"/>
                <a:cs typeface="Times New Roman" panose="02020603050405020304" pitchFamily="18" charset="0"/>
              </a:rPr>
              <a:t> This attack left the Hudson Highlands and Hudson River poorly defended.</a:t>
            </a:r>
          </a:p>
        </p:txBody>
      </p:sp>
    </p:spTree>
    <p:extLst>
      <p:ext uri="{BB962C8B-B14F-4D97-AF65-F5344CB8AC3E}">
        <p14:creationId xmlns:p14="http://schemas.microsoft.com/office/powerpoint/2010/main" val="3549628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A890C-45D7-4447-8431-F134A6D4B82A}"/>
              </a:ext>
            </a:extLst>
          </p:cNvPr>
          <p:cNvSpPr>
            <a:spLocks noGrp="1"/>
          </p:cNvSpPr>
          <p:nvPr>
            <p:ph type="title"/>
          </p:nvPr>
        </p:nvSpPr>
        <p:spPr>
          <a:xfrm>
            <a:off x="1371600" y="685800"/>
            <a:ext cx="3282695" cy="1485900"/>
          </a:xfrm>
        </p:spPr>
        <p:txBody>
          <a:bodyPr>
            <a:normAutofit/>
          </a:bodyPr>
          <a:lstStyle/>
          <a:p>
            <a:r>
              <a:rPr lang="en-US" dirty="0">
                <a:latin typeface="Times New Roman" panose="02020603050405020304" pitchFamily="18" charset="0"/>
                <a:cs typeface="Times New Roman" panose="02020603050405020304" pitchFamily="18" charset="0"/>
              </a:rPr>
              <a:t>Fortress West Point</a:t>
            </a:r>
            <a:endParaRPr lang="en-US">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E51920D-BCAF-48F4-9968-D38B10288238}"/>
              </a:ext>
            </a:extLst>
          </p:cNvPr>
          <p:cNvSpPr>
            <a:spLocks noGrp="1"/>
          </p:cNvSpPr>
          <p:nvPr>
            <p:ph idx="1"/>
          </p:nvPr>
        </p:nvSpPr>
        <p:spPr>
          <a:xfrm>
            <a:off x="741679" y="2286000"/>
            <a:ext cx="4490721" cy="3581400"/>
          </a:xfrm>
        </p:spPr>
        <p:txBody>
          <a:bodyPr>
            <a:noAutofit/>
          </a:bodyPr>
          <a:lstStyle/>
          <a:p>
            <a:r>
              <a:rPr lang="en-US" sz="2400" dirty="0">
                <a:latin typeface="Times New Roman" panose="02020603050405020304" pitchFamily="18" charset="0"/>
                <a:cs typeface="Times New Roman" panose="02020603050405020304" pitchFamily="18" charset="0"/>
              </a:rPr>
              <a:t>After this battle, General George Washington ordered the construction of Fortress West Point on the west shore of the Hudson River across from present day Garrison, NY.</a:t>
            </a:r>
          </a:p>
          <a:p>
            <a:r>
              <a:rPr lang="en-US" sz="2400" dirty="0">
                <a:latin typeface="Times New Roman" panose="02020603050405020304" pitchFamily="18" charset="0"/>
                <a:cs typeface="Times New Roman" panose="02020603050405020304" pitchFamily="18" charset="0"/>
              </a:rPr>
              <a:t>This area was chosen because the Hudson River’s narrow width and sharp turns at West Point made it hard for large ships to sail through.</a:t>
            </a:r>
          </a:p>
        </p:txBody>
      </p:sp>
      <p:pic>
        <p:nvPicPr>
          <p:cNvPr id="5" name="Picture 4" descr="A picture containing mountain, outdoor, nature&#10;&#10;Description automatically generated">
            <a:extLst>
              <a:ext uri="{FF2B5EF4-FFF2-40B4-BE49-F238E27FC236}">
                <a16:creationId xmlns:a16="http://schemas.microsoft.com/office/drawing/2014/main" id="{4977BA62-7BB0-456C-A398-4340DD9C5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544" y="1196905"/>
            <a:ext cx="6517065" cy="4464189"/>
          </a:xfrm>
          <a:prstGeom prst="rect">
            <a:avLst/>
          </a:prstGeom>
        </p:spPr>
      </p:pic>
    </p:spTree>
    <p:extLst>
      <p:ext uri="{BB962C8B-B14F-4D97-AF65-F5344CB8AC3E}">
        <p14:creationId xmlns:p14="http://schemas.microsoft.com/office/powerpoint/2010/main" val="113871131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2826</TotalTime>
  <Words>908</Words>
  <Application>Microsoft Office PowerPoint</Application>
  <PresentationFormat>Widescreen</PresentationFormat>
  <Paragraphs>57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Franklin Gothic Book</vt:lpstr>
      <vt:lpstr>Times New Roman</vt:lpstr>
      <vt:lpstr>Crop</vt:lpstr>
      <vt:lpstr>Defending the Hudson Highlands in the Revolutionary War</vt:lpstr>
      <vt:lpstr>Do Now:</vt:lpstr>
      <vt:lpstr>The Strategic Importance of New York</vt:lpstr>
      <vt:lpstr>New York at the Beginning of the Revolution</vt:lpstr>
      <vt:lpstr>The Hudson River and Hudson Highlands</vt:lpstr>
      <vt:lpstr>Strategic Importance of the Hudson Highlands</vt:lpstr>
      <vt:lpstr>Battles in the Highlands</vt:lpstr>
      <vt:lpstr>Battles in the Highlands</vt:lpstr>
      <vt:lpstr>Fortress West Point</vt:lpstr>
      <vt:lpstr>Fortress West Point</vt:lpstr>
      <vt:lpstr>The Great Chain</vt:lpstr>
      <vt:lpstr>The Great Chain</vt:lpstr>
      <vt:lpstr>Redoubts</vt:lpstr>
      <vt:lpstr>Redoubts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Capicotto</dc:creator>
  <cp:lastModifiedBy>Nick Capicotto</cp:lastModifiedBy>
  <cp:revision>63</cp:revision>
  <dcterms:created xsi:type="dcterms:W3CDTF">2021-03-29T17:05:24Z</dcterms:created>
  <dcterms:modified xsi:type="dcterms:W3CDTF">2021-04-15T14:01:21Z</dcterms:modified>
</cp:coreProperties>
</file>