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7A192"/>
    <a:srgbClr val="676A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62" d="100"/>
          <a:sy n="62" d="100"/>
        </p:scale>
        <p:origin x="828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4F5755-CC07-4E17-ACAE-3DF957F533C4}" type="datetimeFigureOut">
              <a:rPr lang="en-US" smtClean="0"/>
              <a:t>12/10/2020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01D812-B4C4-4EFB-B4CB-2F9BAB39D7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3794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01D812-B4C4-4EFB-B4CB-2F9BAB39D70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8169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20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</p:spPr>
        <p:txBody>
          <a:bodyPr>
            <a:normAutofit/>
          </a:bodyPr>
          <a:lstStyle>
            <a:lvl1pPr marL="0" indent="0" algn="l">
              <a:buNone/>
              <a:defRPr sz="22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7FB648E5-F075-455C-B524-A9949350F7BC}" type="datetimeFigureOut">
              <a:rPr lang="en-US" smtClean="0"/>
              <a:t>12/10/2020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fld id="{5011C627-9977-4B7D-BDC3-58166451953F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30528055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648E5-F075-455C-B524-A9949350F7BC}" type="datetimeFigureOut">
              <a:rPr lang="en-US" smtClean="0"/>
              <a:t>12/10/2020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1C627-9977-4B7D-BDC3-5816645195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1613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48700" y="381000"/>
            <a:ext cx="2476500" cy="58975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7734300" cy="58975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648E5-F075-455C-B524-A9949350F7BC}" type="datetimeFigureOut">
              <a:rPr lang="en-US" smtClean="0"/>
              <a:t>12/10/2020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1C627-9977-4B7D-BDC3-5816645195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1586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648E5-F075-455C-B524-A9949350F7BC}" type="datetimeFigureOut">
              <a:rPr lang="en-US" smtClean="0"/>
              <a:t>12/10/2020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1C627-9977-4B7D-BDC3-5816645195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4579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7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4800600"/>
            <a:ext cx="941832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648E5-F075-455C-B524-A9949350F7BC}" type="datetimeFigureOut">
              <a:rPr lang="en-US" smtClean="0"/>
              <a:t>12/10/2020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1C627-9977-4B7D-BDC3-58166451953F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5371742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1872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480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648E5-F075-455C-B524-A9949350F7BC}" type="datetimeFigureOut">
              <a:rPr lang="en-US" smtClean="0"/>
              <a:t>12/10/2020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1C627-9977-4B7D-BDC3-5816645195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331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1872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26480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FontTx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26480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648E5-F075-455C-B524-A9949350F7BC}" type="datetimeFigureOut">
              <a:rPr lang="en-US" smtClean="0"/>
              <a:t>12/10/2020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1C627-9977-4B7D-BDC3-5816645195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5418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648E5-F075-455C-B524-A9949350F7BC}" type="datetimeFigureOut">
              <a:rPr lang="en-US" smtClean="0"/>
              <a:t>12/10/2020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1C627-9977-4B7D-BDC3-5816645195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6682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648E5-F075-455C-B524-A9949350F7BC}" type="datetimeFigureOut">
              <a:rPr lang="en-US" smtClean="0"/>
              <a:t>12/10/2020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1C627-9977-4B7D-BDC3-5816645195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0802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200400" cy="1600197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267" y="685800"/>
            <a:ext cx="6079066" cy="548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99734"/>
            <a:ext cx="32004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3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648E5-F075-455C-B524-A9949350F7BC}" type="datetimeFigureOut">
              <a:rPr lang="en-US" smtClean="0"/>
              <a:t>12/10/2020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1C627-9977-4B7D-BDC3-5816645195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313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05400"/>
            <a:ext cx="11292840" cy="1752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257800"/>
            <a:ext cx="9982200" cy="914400"/>
          </a:xfrm>
        </p:spPr>
        <p:txBody>
          <a:bodyPr anchor="b">
            <a:normAutofit/>
          </a:bodyPr>
          <a:lstStyle>
            <a:lvl1pPr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1292840" cy="5128923"/>
          </a:xfrm>
          <a:solidFill>
            <a:schemeClr val="accent1"/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6108589"/>
            <a:ext cx="998220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3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648E5-F075-455C-B524-A9949350F7BC}" type="datetimeFigureOut">
              <a:rPr lang="en-US" smtClean="0"/>
              <a:t>12/10/2020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1C627-9977-4B7D-BDC3-5816645195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898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76A5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797542" y="998537"/>
            <a:ext cx="190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fld id="{7FB648E5-F075-455C-B524-A9949350F7BC}" type="datetimeFigureOut">
              <a:rPr lang="en-US" smtClean="0"/>
              <a:t>12/10/2020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959341" y="4046537"/>
            <a:ext cx="358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3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5011C627-9977-4B7D-BDC3-5816645195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537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1800" kern="1200" spc="1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139733-CC33-4202-80D4-24CD31A418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81534" y="1344304"/>
            <a:ext cx="7451678" cy="2843702"/>
          </a:xfrm>
        </p:spPr>
        <p:txBody>
          <a:bodyPr>
            <a:normAutofit/>
          </a:bodyPr>
          <a:lstStyle/>
          <a:p>
            <a:pPr algn="ctr"/>
            <a:r>
              <a:rPr lang="en-US" sz="5400" dirty="0"/>
              <a:t>The Industrial Revolution and its Effects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1CF2490-6A1F-49DD-AC24-C40A073155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79233" y="4797641"/>
            <a:ext cx="6418471" cy="1432109"/>
          </a:xfrm>
        </p:spPr>
        <p:txBody>
          <a:bodyPr>
            <a:normAutofit/>
          </a:bodyPr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Putnam History Museum</a:t>
            </a:r>
          </a:p>
        </p:txBody>
      </p:sp>
    </p:spTree>
    <p:extLst>
      <p:ext uri="{BB962C8B-B14F-4D97-AF65-F5344CB8AC3E}">
        <p14:creationId xmlns:p14="http://schemas.microsoft.com/office/powerpoint/2010/main" val="19797339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71A3D1-7882-4BC0-9676-8CB9D54D1C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1" y="640263"/>
            <a:ext cx="3284331" cy="5254510"/>
          </a:xfrm>
        </p:spPr>
        <p:txBody>
          <a:bodyPr>
            <a:normAutofit/>
          </a:bodyPr>
          <a:lstStyle/>
          <a:p>
            <a:r>
              <a:rPr lang="en-US" dirty="0"/>
              <a:t>What was the Industrial Revolution?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979756-4CDB-41E6-9F18-A4C115E366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82339" y="640263"/>
            <a:ext cx="6028944" cy="5254510"/>
          </a:xfrm>
        </p:spPr>
        <p:txBody>
          <a:bodyPr anchor="ctr">
            <a:normAutofit/>
          </a:bodyPr>
          <a:lstStyle/>
          <a:p>
            <a:pPr>
              <a:buClr>
                <a:srgbClr val="A7A192"/>
              </a:buClr>
              <a:buSzPct val="85000"/>
            </a:pPr>
            <a:r>
              <a:rPr lang="en-US" sz="2200" dirty="0"/>
              <a:t>The Industrial Revolution replaced human labor with machines. The US workforce shifted from agriculture to manufacturing.</a:t>
            </a:r>
          </a:p>
          <a:p>
            <a:pPr>
              <a:buClr>
                <a:srgbClr val="A7A192"/>
              </a:buClr>
              <a:buSzPct val="85000"/>
            </a:pPr>
            <a:r>
              <a:rPr lang="en-US" sz="2200" dirty="0"/>
              <a:t>Production was moved from a domestic system of individuals working from home, to a factory system that brought many workers and machines together in one place.</a:t>
            </a:r>
          </a:p>
          <a:p>
            <a:pPr>
              <a:buClr>
                <a:srgbClr val="A7A192"/>
              </a:buClr>
              <a:buSzPct val="85000"/>
            </a:pPr>
            <a:r>
              <a:rPr lang="en-US" sz="2200" dirty="0"/>
              <a:t>Machine manufacturing led to higher levels of production.</a:t>
            </a:r>
          </a:p>
          <a:p>
            <a:pPr>
              <a:buClr>
                <a:srgbClr val="A7A192"/>
              </a:buClr>
              <a:buSzPct val="85000"/>
            </a:pPr>
            <a:r>
              <a:rPr lang="en-US" sz="2200" dirty="0"/>
              <a:t>The process changed Americans daily lives, created new products, and altered the country’s landscape.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21330C9-1DF9-47E7-A8A8-251EC85F1CA3}"/>
              </a:ext>
            </a:extLst>
          </p:cNvPr>
          <p:cNvSpPr txBox="1"/>
          <p:nvPr/>
        </p:nvSpPr>
        <p:spPr>
          <a:xfrm>
            <a:off x="290393" y="963227"/>
            <a:ext cx="3798609" cy="1785104"/>
          </a:xfrm>
          <a:prstGeom prst="rect">
            <a:avLst/>
          </a:prstGeom>
          <a:solidFill>
            <a:srgbClr val="A7A192"/>
          </a:solidFill>
        </p:spPr>
        <p:txBody>
          <a:bodyPr wrap="square" rtlCol="0">
            <a:spAutoFit/>
          </a:bodyPr>
          <a:lstStyle/>
          <a:p>
            <a:r>
              <a:rPr lang="en-US" sz="2200" dirty="0"/>
              <a:t>The West Point Foundry was opened in 1817, making it one of the first large industrial enterprises in the United States.</a:t>
            </a:r>
          </a:p>
        </p:txBody>
      </p:sp>
    </p:spTree>
    <p:extLst>
      <p:ext uri="{BB962C8B-B14F-4D97-AF65-F5344CB8AC3E}">
        <p14:creationId xmlns:p14="http://schemas.microsoft.com/office/powerpoint/2010/main" val="417175572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6852B4-A9E0-4204-89DD-926B93585E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1" y="640263"/>
            <a:ext cx="3284331" cy="5254510"/>
          </a:xfrm>
        </p:spPr>
        <p:txBody>
          <a:bodyPr>
            <a:normAutofit/>
          </a:bodyPr>
          <a:lstStyle/>
          <a:p>
            <a:r>
              <a:rPr lang="en-US" dirty="0"/>
              <a:t>Natural 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1C39F4-A874-486B-AE46-C97BAC6EE0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05991" y="195215"/>
            <a:ext cx="6028944" cy="5254510"/>
          </a:xfrm>
        </p:spPr>
        <p:txBody>
          <a:bodyPr anchor="ctr">
            <a:normAutofit/>
          </a:bodyPr>
          <a:lstStyle/>
          <a:p>
            <a:pPr>
              <a:buClr>
                <a:srgbClr val="A7A192"/>
              </a:buClr>
              <a:buSzPct val="85000"/>
            </a:pPr>
            <a:r>
              <a:rPr lang="en-US" sz="2200" dirty="0"/>
              <a:t>Industrial production used </a:t>
            </a:r>
            <a:r>
              <a:rPr lang="en-US" sz="2200" b="1" dirty="0"/>
              <a:t>natural resources </a:t>
            </a:r>
            <a:r>
              <a:rPr lang="en-US" sz="2200" dirty="0"/>
              <a:t>both</a:t>
            </a:r>
            <a:r>
              <a:rPr lang="en-US" sz="2200" b="1" dirty="0"/>
              <a:t> </a:t>
            </a:r>
            <a:r>
              <a:rPr lang="en-US" sz="2200" dirty="0"/>
              <a:t>to power machinery and as the </a:t>
            </a:r>
            <a:r>
              <a:rPr lang="en-US" sz="2200" b="1" dirty="0"/>
              <a:t>raw materials</a:t>
            </a:r>
            <a:r>
              <a:rPr lang="en-US" sz="2200" dirty="0"/>
              <a:t> for products.</a:t>
            </a:r>
          </a:p>
          <a:p>
            <a:pPr>
              <a:buClr>
                <a:srgbClr val="A7A192"/>
              </a:buClr>
              <a:buSzPct val="85000"/>
            </a:pPr>
            <a:r>
              <a:rPr lang="en-US" sz="2200" dirty="0"/>
              <a:t>Water wheels used rivers to generate power. Coal fueled steam engines and furnaces. </a:t>
            </a:r>
          </a:p>
          <a:p>
            <a:pPr>
              <a:buClr>
                <a:srgbClr val="A7A192"/>
              </a:buClr>
              <a:buSzPct val="85000"/>
            </a:pPr>
            <a:r>
              <a:rPr lang="en-US" sz="2200" dirty="0"/>
              <a:t>Cotton was used in the textile industry and iron ore was smelted to make tools, machines, and weapons.</a:t>
            </a:r>
          </a:p>
          <a:p>
            <a:endParaRPr lang="en-US" sz="2200" dirty="0"/>
          </a:p>
        </p:txBody>
      </p:sp>
      <p:pic>
        <p:nvPicPr>
          <p:cNvPr id="6" name="Picture 5" descr="A picture containing mill, object, building, train&#10;&#10;Description automatically generated">
            <a:extLst>
              <a:ext uri="{FF2B5EF4-FFF2-40B4-BE49-F238E27FC236}">
                <a16:creationId xmlns:a16="http://schemas.microsoft.com/office/drawing/2014/main" id="{B6DDA1E7-E94D-474E-B45C-EE82C05DC0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660" y="640263"/>
            <a:ext cx="2046887" cy="360386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70EB567-0DAC-4F6D-9506-02F454A48E63}"/>
              </a:ext>
            </a:extLst>
          </p:cNvPr>
          <p:cNvSpPr txBox="1"/>
          <p:nvPr/>
        </p:nvSpPr>
        <p:spPr>
          <a:xfrm>
            <a:off x="4205991" y="4805762"/>
            <a:ext cx="4787050" cy="1446550"/>
          </a:xfrm>
          <a:prstGeom prst="rect">
            <a:avLst/>
          </a:prstGeom>
          <a:solidFill>
            <a:srgbClr val="A7A192"/>
          </a:solidFill>
        </p:spPr>
        <p:txBody>
          <a:bodyPr wrap="square" rtlCol="0">
            <a:spAutoFit/>
          </a:bodyPr>
          <a:lstStyle/>
          <a:p>
            <a:r>
              <a:rPr lang="en-US" sz="2200" dirty="0"/>
              <a:t>Natural resources used by the West Point Foundry included trees to make charcoal for their furnaces, and iron ore for smelting.</a:t>
            </a:r>
          </a:p>
        </p:txBody>
      </p:sp>
    </p:spTree>
    <p:extLst>
      <p:ext uri="{BB962C8B-B14F-4D97-AF65-F5344CB8AC3E}">
        <p14:creationId xmlns:p14="http://schemas.microsoft.com/office/powerpoint/2010/main" val="96651473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283783-6394-4B08-8FE7-013D4C041B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515" y="640263"/>
            <a:ext cx="3852809" cy="5254510"/>
          </a:xfrm>
        </p:spPr>
        <p:txBody>
          <a:bodyPr>
            <a:normAutofit/>
          </a:bodyPr>
          <a:lstStyle/>
          <a:p>
            <a:r>
              <a:rPr lang="en-US" sz="4100" dirty="0"/>
              <a:t>Transportation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5A9240-BB1C-4300-AFFE-1839545D06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55175" y="44362"/>
            <a:ext cx="6028944" cy="5254510"/>
          </a:xfrm>
        </p:spPr>
        <p:txBody>
          <a:bodyPr anchor="ctr">
            <a:normAutofit/>
          </a:bodyPr>
          <a:lstStyle/>
          <a:p>
            <a:pPr>
              <a:buClr>
                <a:srgbClr val="A7A192"/>
              </a:buClr>
              <a:buSzPct val="85000"/>
            </a:pPr>
            <a:r>
              <a:rPr lang="en-US" sz="2200" dirty="0"/>
              <a:t>Industrialists needed better means of transportation to bring their finished goods to market.</a:t>
            </a:r>
          </a:p>
          <a:p>
            <a:pPr>
              <a:buClr>
                <a:srgbClr val="A7A192"/>
              </a:buClr>
              <a:buSzPct val="85000"/>
            </a:pPr>
            <a:r>
              <a:rPr lang="en-US" sz="2200" dirty="0"/>
              <a:t>Steamships replaced barges and sailing ships. Canals connected waterways, allowing increased commercial activity.</a:t>
            </a:r>
          </a:p>
          <a:p>
            <a:pPr>
              <a:buClr>
                <a:srgbClr val="A7A192"/>
              </a:buClr>
              <a:buSzPct val="85000"/>
            </a:pPr>
            <a:r>
              <a:rPr lang="en-US" sz="2200" dirty="0"/>
              <a:t>Railroads were built across the United States during the 19</a:t>
            </a:r>
            <a:r>
              <a:rPr lang="en-US" sz="2200" baseline="30000" dirty="0"/>
              <a:t>th</a:t>
            </a:r>
            <a:r>
              <a:rPr lang="en-US" sz="2200" dirty="0"/>
              <a:t> century, enabling companies to transport good faster.</a:t>
            </a:r>
          </a:p>
        </p:txBody>
      </p:sp>
      <p:pic>
        <p:nvPicPr>
          <p:cNvPr id="5" name="Picture 4" descr="A vintage photo of a train&#10;&#10;Description automatically generated">
            <a:extLst>
              <a:ext uri="{FF2B5EF4-FFF2-40B4-BE49-F238E27FC236}">
                <a16:creationId xmlns:a16="http://schemas.microsoft.com/office/drawing/2014/main" id="{E2132459-355B-4C92-8C22-5BFDBCB2B0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483" y="1660006"/>
            <a:ext cx="3928872" cy="272186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436466F-664F-49E2-A731-03F14A1C963D}"/>
              </a:ext>
            </a:extLst>
          </p:cNvPr>
          <p:cNvSpPr txBox="1"/>
          <p:nvPr/>
        </p:nvSpPr>
        <p:spPr>
          <a:xfrm>
            <a:off x="4855175" y="5171498"/>
            <a:ext cx="5216555" cy="1446550"/>
          </a:xfrm>
          <a:prstGeom prst="rect">
            <a:avLst/>
          </a:prstGeom>
          <a:solidFill>
            <a:srgbClr val="A7A192"/>
          </a:solidFill>
        </p:spPr>
        <p:txBody>
          <a:bodyPr wrap="square" rtlCol="0">
            <a:spAutoFit/>
          </a:bodyPr>
          <a:lstStyle/>
          <a:p>
            <a:r>
              <a:rPr lang="en-US" sz="2200" dirty="0"/>
              <a:t>The West Point Foundry built the first American-made locomotive and produced early steam engines for ships.</a:t>
            </a:r>
          </a:p>
        </p:txBody>
      </p:sp>
    </p:spTree>
    <p:extLst>
      <p:ext uri="{BB962C8B-B14F-4D97-AF65-F5344CB8AC3E}">
        <p14:creationId xmlns:p14="http://schemas.microsoft.com/office/powerpoint/2010/main" val="51806915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B1E139-7C12-4528-9977-193EDC2841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8095" y="619715"/>
            <a:ext cx="3575406" cy="5254510"/>
          </a:xfrm>
        </p:spPr>
        <p:txBody>
          <a:bodyPr>
            <a:normAutofit/>
          </a:bodyPr>
          <a:lstStyle/>
          <a:p>
            <a:r>
              <a:rPr lang="en-US" dirty="0"/>
              <a:t>Urbanization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3E1054-45CB-433D-9DB6-8C8A3F986D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03580" y="650537"/>
            <a:ext cx="6028944" cy="5254510"/>
          </a:xfrm>
        </p:spPr>
        <p:txBody>
          <a:bodyPr anchor="ctr">
            <a:normAutofit/>
          </a:bodyPr>
          <a:lstStyle/>
          <a:p>
            <a:pPr>
              <a:buClr>
                <a:srgbClr val="A7A192"/>
              </a:buClr>
              <a:buSzPct val="85000"/>
            </a:pPr>
            <a:r>
              <a:rPr lang="en-US" sz="2200" dirty="0"/>
              <a:t>People moved from rural areas into cities to work at factories. This process is called </a:t>
            </a:r>
            <a:r>
              <a:rPr lang="en-US" sz="2200" b="1" dirty="0"/>
              <a:t>urbanization</a:t>
            </a:r>
            <a:r>
              <a:rPr lang="en-US" sz="2200" dirty="0"/>
              <a:t>.</a:t>
            </a:r>
          </a:p>
          <a:p>
            <a:pPr>
              <a:buClr>
                <a:srgbClr val="A7A192"/>
              </a:buClr>
              <a:buSzPct val="85000"/>
            </a:pPr>
            <a:r>
              <a:rPr lang="en-US" sz="2200" dirty="0"/>
              <a:t>Growing cities were unsanitary and densely populated. The working class were forced to live in cramped tenement buildings.</a:t>
            </a:r>
          </a:p>
          <a:p>
            <a:pPr>
              <a:buClr>
                <a:srgbClr val="A7A192"/>
              </a:buClr>
              <a:buSzPct val="85000"/>
            </a:pPr>
            <a:r>
              <a:rPr lang="en-US" sz="2200" dirty="0"/>
              <a:t>Journalist Jacob Riis exposed these conditions with photography in his book </a:t>
            </a:r>
            <a:r>
              <a:rPr lang="en-US" sz="2200" i="1" dirty="0"/>
              <a:t>How the Other Half Lives.</a:t>
            </a:r>
            <a:endParaRPr lang="en-US" sz="2200" dirty="0"/>
          </a:p>
          <a:p>
            <a:endParaRPr lang="en-US" sz="2200" dirty="0"/>
          </a:p>
        </p:txBody>
      </p:sp>
      <p:pic>
        <p:nvPicPr>
          <p:cNvPr id="5" name="Picture 4" descr="A group of people walking down a street next to a horse&#10;&#10;Description automatically generated">
            <a:extLst>
              <a:ext uri="{FF2B5EF4-FFF2-40B4-BE49-F238E27FC236}">
                <a16:creationId xmlns:a16="http://schemas.microsoft.com/office/drawing/2014/main" id="{84EC0702-92B3-4C6D-A729-0D93144D1B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164" y="1417832"/>
            <a:ext cx="3701268" cy="324866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8E33BFF-36B9-4065-BBFB-A6BB0BD2B13E}"/>
              </a:ext>
            </a:extLst>
          </p:cNvPr>
          <p:cNvSpPr txBox="1"/>
          <p:nvPr/>
        </p:nvSpPr>
        <p:spPr>
          <a:xfrm>
            <a:off x="4944587" y="5181772"/>
            <a:ext cx="5216555" cy="1446550"/>
          </a:xfrm>
          <a:prstGeom prst="rect">
            <a:avLst/>
          </a:prstGeom>
          <a:solidFill>
            <a:srgbClr val="A7A192"/>
          </a:solidFill>
        </p:spPr>
        <p:txBody>
          <a:bodyPr wrap="square" rtlCol="0">
            <a:spAutoFit/>
          </a:bodyPr>
          <a:lstStyle/>
          <a:p>
            <a:r>
              <a:rPr lang="en-US" sz="2200" dirty="0"/>
              <a:t>The Foundry’s large workforce caused the population of Cold Spring to grow from several hundred in 1820, to over 3,000 by 1870.</a:t>
            </a:r>
          </a:p>
        </p:txBody>
      </p:sp>
    </p:spTree>
    <p:extLst>
      <p:ext uri="{BB962C8B-B14F-4D97-AF65-F5344CB8AC3E}">
        <p14:creationId xmlns:p14="http://schemas.microsoft.com/office/powerpoint/2010/main" val="350014301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6E1E69-6296-4176-AFDB-F5A6D8ED96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1" y="640263"/>
            <a:ext cx="3284331" cy="5254510"/>
          </a:xfrm>
        </p:spPr>
        <p:txBody>
          <a:bodyPr>
            <a:normAutofit/>
          </a:bodyPr>
          <a:lstStyle/>
          <a:p>
            <a:r>
              <a:rPr lang="en-US" dirty="0"/>
              <a:t>Labor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6C8D2C-0474-4C67-941D-88A94C61BD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08371" y="640263"/>
            <a:ext cx="6028944" cy="5254510"/>
          </a:xfrm>
        </p:spPr>
        <p:txBody>
          <a:bodyPr anchor="ctr">
            <a:normAutofit/>
          </a:bodyPr>
          <a:lstStyle/>
          <a:p>
            <a:pPr>
              <a:buClr>
                <a:srgbClr val="A7A192"/>
              </a:buClr>
              <a:buSzPct val="85000"/>
            </a:pPr>
            <a:r>
              <a:rPr lang="en-US" sz="2200" dirty="0"/>
              <a:t>Immigrants helped fill the United State’s labor needs. From 1820 to 1924, at least 36 million people migrated to the United States.</a:t>
            </a:r>
          </a:p>
          <a:p>
            <a:pPr>
              <a:buClr>
                <a:srgbClr val="A7A192"/>
              </a:buClr>
              <a:buSzPct val="85000"/>
            </a:pPr>
            <a:r>
              <a:rPr lang="en-US" sz="2200" dirty="0"/>
              <a:t>Child labor was common in the 19</a:t>
            </a:r>
            <a:r>
              <a:rPr lang="en-US" sz="2200" baseline="30000" dirty="0"/>
              <a:t>th</a:t>
            </a:r>
            <a:r>
              <a:rPr lang="en-US" sz="2200" dirty="0"/>
              <a:t> century. Youth worked in mills and factories for low wages.</a:t>
            </a:r>
          </a:p>
          <a:p>
            <a:pPr>
              <a:buClr>
                <a:srgbClr val="A7A192"/>
              </a:buClr>
              <a:buSzPct val="85000"/>
            </a:pPr>
            <a:r>
              <a:rPr lang="en-US" sz="2200" dirty="0"/>
              <a:t>Long hours and dangerous working conditions led to the growth of labor unions and social reform movements.</a:t>
            </a:r>
          </a:p>
          <a:p>
            <a:pPr>
              <a:buClr>
                <a:srgbClr val="A7A192"/>
              </a:buClr>
              <a:buSzPct val="85000"/>
            </a:pPr>
            <a:endParaRPr lang="en-US" sz="2200" dirty="0"/>
          </a:p>
        </p:txBody>
      </p:sp>
      <p:pic>
        <p:nvPicPr>
          <p:cNvPr id="5" name="Picture 4" descr="A vintage photo of a group of people posing for the camera&#10;&#10;Description automatically generated">
            <a:extLst>
              <a:ext uri="{FF2B5EF4-FFF2-40B4-BE49-F238E27FC236}">
                <a16:creationId xmlns:a16="http://schemas.microsoft.com/office/drawing/2014/main" id="{2B9DE7DD-A477-48FF-8896-092D5BDD1C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37" y="1526050"/>
            <a:ext cx="4229349" cy="288669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400767D-6397-4FCD-8E65-A7BB3EEC33B9}"/>
              </a:ext>
            </a:extLst>
          </p:cNvPr>
          <p:cNvSpPr txBox="1"/>
          <p:nvPr/>
        </p:nvSpPr>
        <p:spPr>
          <a:xfrm>
            <a:off x="4608371" y="5268856"/>
            <a:ext cx="5216555" cy="1107996"/>
          </a:xfrm>
          <a:prstGeom prst="rect">
            <a:avLst/>
          </a:prstGeom>
          <a:solidFill>
            <a:srgbClr val="A7A192"/>
          </a:solidFill>
        </p:spPr>
        <p:txBody>
          <a:bodyPr wrap="square" rtlCol="0">
            <a:spAutoFit/>
          </a:bodyPr>
          <a:lstStyle/>
          <a:p>
            <a:r>
              <a:rPr lang="en-US" sz="2200" dirty="0"/>
              <a:t>The Foundry employed many Irish immigrants. Boys worked at the Foundry as apprentices.</a:t>
            </a:r>
          </a:p>
        </p:txBody>
      </p:sp>
    </p:spTree>
    <p:extLst>
      <p:ext uri="{BB962C8B-B14F-4D97-AF65-F5344CB8AC3E}">
        <p14:creationId xmlns:p14="http://schemas.microsoft.com/office/powerpoint/2010/main" val="226935084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6852B4-A9E0-4204-89DD-926B93585E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1" y="4911047"/>
            <a:ext cx="3284331" cy="983726"/>
          </a:xfrm>
        </p:spPr>
        <p:txBody>
          <a:bodyPr>
            <a:normAutofit/>
          </a:bodyPr>
          <a:lstStyle/>
          <a:p>
            <a:r>
              <a:rPr lang="en-US" dirty="0"/>
              <a:t>Economics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1C39F4-A874-486B-AE46-C97BAC6EE0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5771" y="0"/>
            <a:ext cx="6631558" cy="5254510"/>
          </a:xfrm>
        </p:spPr>
        <p:txBody>
          <a:bodyPr anchor="ctr">
            <a:normAutofit/>
          </a:bodyPr>
          <a:lstStyle/>
          <a:p>
            <a:pPr>
              <a:buClr>
                <a:srgbClr val="A7A192"/>
              </a:buClr>
              <a:buSzPct val="85000"/>
            </a:pPr>
            <a:r>
              <a:rPr lang="en-US" sz="2200" dirty="0"/>
              <a:t>The owners of industrial companies became incredibly wealthy while their employees in factories often struggled to make a living.</a:t>
            </a:r>
          </a:p>
          <a:p>
            <a:pPr>
              <a:buClr>
                <a:srgbClr val="A7A192"/>
              </a:buClr>
              <a:buSzPct val="85000"/>
            </a:pPr>
            <a:r>
              <a:rPr lang="en-US" sz="2200" dirty="0"/>
              <a:t>Companies like John D. Rockefeller's Standard Oil gained a </a:t>
            </a:r>
            <a:r>
              <a:rPr lang="en-US" sz="2200" b="1" dirty="0"/>
              <a:t>monopoly</a:t>
            </a:r>
            <a:r>
              <a:rPr lang="en-US" sz="2200" dirty="0"/>
              <a:t> in their field. A monopoly has exclusive control over a good or service.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32F31D5-D3F6-4105-B11B-DCDFC912D415}"/>
              </a:ext>
            </a:extLst>
          </p:cNvPr>
          <p:cNvSpPr txBox="1"/>
          <p:nvPr/>
        </p:nvSpPr>
        <p:spPr>
          <a:xfrm>
            <a:off x="4755771" y="4659446"/>
            <a:ext cx="5774920" cy="1785104"/>
          </a:xfrm>
          <a:prstGeom prst="rect">
            <a:avLst/>
          </a:prstGeom>
          <a:solidFill>
            <a:srgbClr val="A7A192"/>
          </a:solidFill>
        </p:spPr>
        <p:txBody>
          <a:bodyPr wrap="square" rtlCol="0">
            <a:spAutoFit/>
          </a:bodyPr>
          <a:lstStyle/>
          <a:p>
            <a:r>
              <a:rPr lang="en-US" sz="2200" dirty="0"/>
              <a:t>The West Point Foundry made the modern equivalent of $40 million dollars during the Civil War, but employees went on strike to demand higher wages during this period.</a:t>
            </a:r>
          </a:p>
        </p:txBody>
      </p:sp>
      <p:pic>
        <p:nvPicPr>
          <p:cNvPr id="8" name="Picture 7" descr="An old photo of a church&#10;&#10;Description automatically generated">
            <a:extLst>
              <a:ext uri="{FF2B5EF4-FFF2-40B4-BE49-F238E27FC236}">
                <a16:creationId xmlns:a16="http://schemas.microsoft.com/office/drawing/2014/main" id="{EA21A7E2-F082-4E48-8BE4-12BF6EE862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683" y="1446113"/>
            <a:ext cx="4114703" cy="3140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32031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View">
  <a:themeElements>
    <a:clrScheme name="View">
      <a:dk1>
        <a:srgbClr val="000000"/>
      </a:dk1>
      <a:lt1>
        <a:srgbClr val="FFFFFF"/>
      </a:lt1>
      <a:dk2>
        <a:srgbClr val="46464A"/>
      </a:dk2>
      <a:lt2>
        <a:srgbClr val="D6D3CC"/>
      </a:lt2>
      <a:accent1>
        <a:srgbClr val="6F6F74"/>
      </a:accent1>
      <a:accent2>
        <a:srgbClr val="92A9B9"/>
      </a:accent2>
      <a:accent3>
        <a:srgbClr val="A7B789"/>
      </a:accent3>
      <a:accent4>
        <a:srgbClr val="B9A489"/>
      </a:accent4>
      <a:accent5>
        <a:srgbClr val="8D6374"/>
      </a:accent5>
      <a:accent6>
        <a:srgbClr val="9B7362"/>
      </a:accent6>
      <a:hlink>
        <a:srgbClr val="67AABF"/>
      </a:hlink>
      <a:folHlink>
        <a:srgbClr val="ABAFA5"/>
      </a:folHlink>
    </a:clrScheme>
    <a:fontScheme name="View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iew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6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ew" id="{BA0EB5A6-F2D4-4F82-977B-64ADEE4A2A69}" vid="{3969A8A2-35DB-4E3B-8885-16FD2056867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TM03457515[[fn=View]]</Template>
  <TotalTime>1592</TotalTime>
  <Words>492</Words>
  <Application>Microsoft Office PowerPoint</Application>
  <PresentationFormat>Widescreen</PresentationFormat>
  <Paragraphs>33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Century Schoolbook</vt:lpstr>
      <vt:lpstr>Wingdings 2</vt:lpstr>
      <vt:lpstr>View</vt:lpstr>
      <vt:lpstr>The Industrial Revolution and its Effects</vt:lpstr>
      <vt:lpstr>What was the Industrial Revolution?</vt:lpstr>
      <vt:lpstr>Natural Resources</vt:lpstr>
      <vt:lpstr>Transportation</vt:lpstr>
      <vt:lpstr>Urbanization</vt:lpstr>
      <vt:lpstr>Labor</vt:lpstr>
      <vt:lpstr>Economics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Industrial Revolution and its Effects</dc:title>
  <dc:creator>Nick Capicotto</dc:creator>
  <cp:lastModifiedBy>Nick Capicotto</cp:lastModifiedBy>
  <cp:revision>20</cp:revision>
  <dcterms:created xsi:type="dcterms:W3CDTF">2020-12-08T15:27:02Z</dcterms:created>
  <dcterms:modified xsi:type="dcterms:W3CDTF">2020-12-11T13:39:00Z</dcterms:modified>
</cp:coreProperties>
</file>